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68" r:id="rId4"/>
    <p:sldId id="267" r:id="rId5"/>
    <p:sldId id="273" r:id="rId6"/>
    <p:sldId id="266" r:id="rId7"/>
    <p:sldId id="265" r:id="rId8"/>
    <p:sldId id="263" r:id="rId9"/>
    <p:sldId id="275" r:id="rId10"/>
    <p:sldId id="274" r:id="rId11"/>
    <p:sldId id="262" r:id="rId12"/>
    <p:sldId id="272" r:id="rId13"/>
    <p:sldId id="271" r:id="rId14"/>
    <p:sldId id="261" r:id="rId15"/>
    <p:sldId id="269" r:id="rId16"/>
    <p:sldId id="25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6DF55E-BEC0-4A99-88E7-B6FD2136B24E}" type="datetimeFigureOut">
              <a:rPr lang="en-US" smtClean="0"/>
              <a:pPr/>
              <a:t>3/14/2014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08AF4-B91D-486A-819C-3020541B60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video clip, 100_0586,</a:t>
            </a:r>
            <a:r>
              <a:rPr lang="en-US" baseline="0" dirty="0" smtClean="0"/>
              <a:t> is on the camera. Transfer it to the laptop, so it can be accessed. This may require reinserting it into the presentation for it to operate correctly.</a:t>
            </a:r>
            <a:endParaRPr lang="en-US" dirty="0"/>
          </a:p>
        </p:txBody>
      </p:sp>
      <p:sp>
        <p:nvSpPr>
          <p:cNvPr id="4" name="Slide Number Placeholder 3"/>
          <p:cNvSpPr>
            <a:spLocks noGrp="1"/>
          </p:cNvSpPr>
          <p:nvPr>
            <p:ph type="sldNum" sz="quarter" idx="10"/>
          </p:nvPr>
        </p:nvSpPr>
        <p:spPr/>
        <p:txBody>
          <a:bodyPr/>
          <a:lstStyle/>
          <a:p>
            <a:fld id="{02608AF4-B91D-486A-819C-3020541B6022}"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What are the</a:t>
            </a:r>
            <a:r>
              <a:rPr lang="en-US" baseline="0" dirty="0" smtClean="0"/>
              <a:t> RIT score ranges for each of the level categories? http://www.nwea.org/sites/www.nwea.org/files/resources/VA%202012%20Linking%20Study.pdf </a:t>
            </a:r>
            <a:endParaRPr lang="en-US" dirty="0"/>
          </a:p>
        </p:txBody>
      </p:sp>
      <p:sp>
        <p:nvSpPr>
          <p:cNvPr id="4" name="Slide Number Placeholder 3"/>
          <p:cNvSpPr>
            <a:spLocks noGrp="1"/>
          </p:cNvSpPr>
          <p:nvPr>
            <p:ph type="sldNum" sz="quarter" idx="10"/>
          </p:nvPr>
        </p:nvSpPr>
        <p:spPr/>
        <p:txBody>
          <a:bodyPr/>
          <a:lstStyle/>
          <a:p>
            <a:fld id="{02608AF4-B91D-486A-819C-3020541B602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3A004A-5FF4-4A39-944A-7A2FCF51D6A5}"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F771-B70E-4081-BB4D-C8383FED20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A004A-5FF4-4A39-944A-7A2FCF51D6A5}"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F771-B70E-4081-BB4D-C8383FED20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A004A-5FF4-4A39-944A-7A2FCF51D6A5}"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F771-B70E-4081-BB4D-C8383FED20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3A004A-5FF4-4A39-944A-7A2FCF51D6A5}"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F771-B70E-4081-BB4D-C8383FED20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3A004A-5FF4-4A39-944A-7A2FCF51D6A5}"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82F771-B70E-4081-BB4D-C8383FED20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3A004A-5FF4-4A39-944A-7A2FCF51D6A5}" type="datetimeFigureOut">
              <a:rPr lang="en-US" smtClean="0"/>
              <a:pPr/>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2F771-B70E-4081-BB4D-C8383FED20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3A004A-5FF4-4A39-944A-7A2FCF51D6A5}" type="datetimeFigureOut">
              <a:rPr lang="en-US" smtClean="0"/>
              <a:pPr/>
              <a:t>3/14/2014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82F771-B70E-4081-BB4D-C8383FED20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3A004A-5FF4-4A39-944A-7A2FCF51D6A5}" type="datetimeFigureOut">
              <a:rPr lang="en-US" smtClean="0"/>
              <a:pPr/>
              <a:t>3/14/2014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82F771-B70E-4081-BB4D-C8383FED20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A004A-5FF4-4A39-944A-7A2FCF51D6A5}" type="datetimeFigureOut">
              <a:rPr lang="en-US" smtClean="0"/>
              <a:pPr/>
              <a:t>3/14/2014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82F771-B70E-4081-BB4D-C8383FED20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A004A-5FF4-4A39-944A-7A2FCF51D6A5}" type="datetimeFigureOut">
              <a:rPr lang="en-US" smtClean="0"/>
              <a:pPr/>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2F771-B70E-4081-BB4D-C8383FED20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3A004A-5FF4-4A39-944A-7A2FCF51D6A5}" type="datetimeFigureOut">
              <a:rPr lang="en-US" smtClean="0"/>
              <a:pPr/>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82F771-B70E-4081-BB4D-C8383FED20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A004A-5FF4-4A39-944A-7A2FCF51D6A5}" type="datetimeFigureOut">
              <a:rPr lang="en-US" smtClean="0"/>
              <a:pPr/>
              <a:t>3/14/2014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2F771-B70E-4081-BB4D-C8383FED20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www.makeymakey.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mrkteachesstem.weebly.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pyg.weebly.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ideo" Target="file:///C:\Users\1319\Desktop\100_0586.MP4" TargetMode="Externa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bit.ly/1bNxURW" TargetMode="External"/><Relationship Id="rId3" Type="http://schemas.openxmlformats.org/officeDocument/2006/relationships/hyperlink" Target="http://wrd.cm/1f98hIZ" TargetMode="External"/><Relationship Id="rId7" Type="http://schemas.openxmlformats.org/officeDocument/2006/relationships/hyperlink" Target="http://bit.ly/1d2tW2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t.co/rJQ55E2IOY" TargetMode="External"/><Relationship Id="rId11" Type="http://schemas.openxmlformats.org/officeDocument/2006/relationships/hyperlink" Target="http://bit.ly/1fiwMVh" TargetMode="External"/><Relationship Id="rId5" Type="http://schemas.openxmlformats.org/officeDocument/2006/relationships/hyperlink" Target="http://t.co/F7lm8KatFg" TargetMode="External"/><Relationship Id="rId10" Type="http://schemas.openxmlformats.org/officeDocument/2006/relationships/hyperlink" Target="http://bit.ly/1gYkAJo" TargetMode="External"/><Relationship Id="rId4" Type="http://schemas.openxmlformats.org/officeDocument/2006/relationships/hyperlink" Target="http://t.co/yiS9TQkRUj" TargetMode="External"/><Relationship Id="rId9" Type="http://schemas.openxmlformats.org/officeDocument/2006/relationships/hyperlink" Target="http://bit.ly/1nPieN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www.tea.state.tx.us/student.assessment/taks/released-tests/archiv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bit.ly/Ni7s7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762000" y="2362200"/>
            <a:ext cx="7772400" cy="1470025"/>
          </a:xfrm>
        </p:spPr>
        <p:txBody>
          <a:bodyPr>
            <a:normAutofit fontScale="90000"/>
          </a:bodyPr>
          <a:lstStyle/>
          <a:p>
            <a:r>
              <a:rPr lang="en-US" sz="7300" dirty="0" smtClean="0">
                <a:solidFill>
                  <a:schemeClr val="accent1">
                    <a:lumMod val="50000"/>
                  </a:schemeClr>
                </a:solidFill>
                <a:latin typeface="Eras Bold ITC" pitchFamily="34" charset="0"/>
              </a:rPr>
              <a:t>Play Your GAMES: </a:t>
            </a:r>
            <a:r>
              <a:rPr lang="en-US" dirty="0" smtClean="0">
                <a:solidFill>
                  <a:schemeClr val="accent1">
                    <a:lumMod val="50000"/>
                  </a:schemeClr>
                </a:solidFill>
                <a:latin typeface="Eras Bold ITC" pitchFamily="34" charset="0"/>
              </a:rPr>
              <a:t>Generating Academic Meaning from Entertainment Systems.</a:t>
            </a:r>
            <a:endParaRPr lang="en-US" dirty="0">
              <a:solidFill>
                <a:schemeClr val="accent1">
                  <a:lumMod val="50000"/>
                </a:schemeClr>
              </a:solidFill>
              <a:latin typeface="Eras Bold ITC" pitchFamily="34" charset="0"/>
            </a:endParaRPr>
          </a:p>
        </p:txBody>
      </p:sp>
      <p:sp>
        <p:nvSpPr>
          <p:cNvPr id="5" name="Subtitle 4"/>
          <p:cNvSpPr>
            <a:spLocks noGrp="1"/>
          </p:cNvSpPr>
          <p:nvPr>
            <p:ph type="subTitle" idx="1"/>
          </p:nvPr>
        </p:nvSpPr>
        <p:spPr>
          <a:xfrm>
            <a:off x="-3581400" y="6858000"/>
            <a:ext cx="6400800" cy="1752600"/>
          </a:xfrm>
        </p:spPr>
        <p:txBody>
          <a:bodyPr/>
          <a:lstStyle/>
          <a:p>
            <a:endParaRPr lang="en-US" dirty="0"/>
          </a:p>
        </p:txBody>
      </p:sp>
      <p:sp>
        <p:nvSpPr>
          <p:cNvPr id="6" name="Subtitle 2"/>
          <p:cNvSpPr txBox="1">
            <a:spLocks/>
          </p:cNvSpPr>
          <p:nvPr/>
        </p:nvSpPr>
        <p:spPr>
          <a:xfrm>
            <a:off x="1828800" y="4724400"/>
            <a:ext cx="5181600" cy="1295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accent1">
                    <a:lumMod val="50000"/>
                  </a:schemeClr>
                </a:solidFill>
                <a:effectLst/>
                <a:uLnTx/>
                <a:uFillTx/>
                <a:latin typeface="Eras Bold ITC" pitchFamily="34" charset="0"/>
                <a:ea typeface="+mn-ea"/>
                <a:cs typeface="+mn-cs"/>
              </a:rPr>
              <a:t>Tim </a:t>
            </a:r>
            <a:r>
              <a:rPr kumimoji="0" lang="en-US" sz="1600" b="0" i="0" u="none" strike="noStrike" kern="1200" cap="none" spc="0" normalizeH="0" baseline="0" noProof="0" dirty="0" err="1" smtClean="0">
                <a:ln>
                  <a:noFill/>
                </a:ln>
                <a:solidFill>
                  <a:schemeClr val="accent1">
                    <a:lumMod val="50000"/>
                  </a:schemeClr>
                </a:solidFill>
                <a:effectLst/>
                <a:uLnTx/>
                <a:uFillTx/>
                <a:latin typeface="Eras Bold ITC" pitchFamily="34" charset="0"/>
                <a:ea typeface="+mn-ea"/>
                <a:cs typeface="+mn-cs"/>
              </a:rPr>
              <a:t>Kubinak</a:t>
            </a:r>
            <a:r>
              <a:rPr kumimoji="0" lang="en-US" sz="1600" b="0" i="0" u="none" strike="noStrike" kern="1200" cap="none" spc="0" normalizeH="0" baseline="0" noProof="0" dirty="0" smtClean="0">
                <a:ln>
                  <a:noFill/>
                </a:ln>
                <a:solidFill>
                  <a:schemeClr val="accent1">
                    <a:lumMod val="50000"/>
                  </a:schemeClr>
                </a:solidFill>
                <a:effectLst/>
                <a:uLnTx/>
                <a:uFillTx/>
                <a:latin typeface="Eras Bold ITC" pitchFamily="34" charset="0"/>
                <a:ea typeface="+mn-ea"/>
                <a:cs typeface="+mn-cs"/>
              </a:rPr>
              <a:t/>
            </a:r>
            <a:br>
              <a:rPr kumimoji="0" lang="en-US" sz="1600" b="0" i="0" u="none" strike="noStrike" kern="1200" cap="none" spc="0" normalizeH="0" baseline="0" noProof="0" dirty="0" smtClean="0">
                <a:ln>
                  <a:noFill/>
                </a:ln>
                <a:solidFill>
                  <a:schemeClr val="accent1">
                    <a:lumMod val="50000"/>
                  </a:schemeClr>
                </a:solidFill>
                <a:effectLst/>
                <a:uLnTx/>
                <a:uFillTx/>
                <a:latin typeface="Eras Bold ITC" pitchFamily="34" charset="0"/>
                <a:ea typeface="+mn-ea"/>
                <a:cs typeface="+mn-cs"/>
              </a:rPr>
            </a:br>
            <a:r>
              <a:rPr kumimoji="0" lang="en-US" sz="1600" b="0" i="0" u="none" strike="noStrike" kern="1200" cap="none" spc="0" normalizeH="0" baseline="0" noProof="0" dirty="0" smtClean="0">
                <a:ln>
                  <a:noFill/>
                </a:ln>
                <a:solidFill>
                  <a:schemeClr val="accent1">
                    <a:lumMod val="50000"/>
                  </a:schemeClr>
                </a:solidFill>
                <a:effectLst/>
                <a:uLnTx/>
                <a:uFillTx/>
                <a:latin typeface="Eras Bold ITC" pitchFamily="34" charset="0"/>
                <a:ea typeface="+mn-ea"/>
                <a:cs typeface="+mn-cs"/>
              </a:rPr>
              <a:t>6</a:t>
            </a:r>
            <a:r>
              <a:rPr kumimoji="0" lang="en-US" sz="1600" b="0" i="0" u="none" strike="noStrike" kern="1200" cap="none" spc="0" normalizeH="0" baseline="30000" noProof="0" dirty="0" smtClean="0">
                <a:ln>
                  <a:noFill/>
                </a:ln>
                <a:solidFill>
                  <a:schemeClr val="accent1">
                    <a:lumMod val="50000"/>
                  </a:schemeClr>
                </a:solidFill>
                <a:effectLst/>
                <a:uLnTx/>
                <a:uFillTx/>
                <a:latin typeface="Eras Bold ITC" pitchFamily="34" charset="0"/>
                <a:ea typeface="+mn-ea"/>
                <a:cs typeface="+mn-cs"/>
              </a:rPr>
              <a:t>th</a:t>
            </a:r>
            <a:r>
              <a:rPr kumimoji="0" lang="en-US" sz="1600" b="0" i="0" u="none" strike="noStrike" kern="1200" cap="none" spc="0" normalizeH="0" baseline="0" noProof="0" dirty="0" smtClean="0">
                <a:ln>
                  <a:noFill/>
                </a:ln>
                <a:solidFill>
                  <a:schemeClr val="accent1">
                    <a:lumMod val="50000"/>
                  </a:schemeClr>
                </a:solidFill>
                <a:effectLst/>
                <a:uLnTx/>
                <a:uFillTx/>
                <a:latin typeface="Eras Bold ITC" pitchFamily="34" charset="0"/>
                <a:ea typeface="+mn-ea"/>
                <a:cs typeface="+mn-cs"/>
              </a:rPr>
              <a:t> Grade Mathematics;</a:t>
            </a:r>
            <a:r>
              <a:rPr kumimoji="0" lang="en-US" sz="1600" b="0" i="0" u="none" strike="noStrike" kern="1200" cap="none" spc="0" normalizeH="0" noProof="0" dirty="0" smtClean="0">
                <a:ln>
                  <a:noFill/>
                </a:ln>
                <a:solidFill>
                  <a:schemeClr val="accent1">
                    <a:lumMod val="50000"/>
                  </a:schemeClr>
                </a:solidFill>
                <a:effectLst/>
                <a:uLnTx/>
                <a:uFillTx/>
                <a:latin typeface="Eras Bold ITC" pitchFamily="34" charset="0"/>
                <a:ea typeface="+mn-ea"/>
                <a:cs typeface="+mn-cs"/>
              </a:rPr>
              <a:t> </a:t>
            </a:r>
            <a:r>
              <a:rPr lang="en-US" sz="1600" dirty="0" smtClean="0">
                <a:solidFill>
                  <a:schemeClr val="accent1">
                    <a:lumMod val="50000"/>
                  </a:schemeClr>
                </a:solidFill>
                <a:latin typeface="Eras Bold ITC" pitchFamily="34" charset="0"/>
              </a:rPr>
              <a:t>John </a:t>
            </a:r>
            <a:r>
              <a:rPr lang="en-US" sz="1600" dirty="0" err="1" smtClean="0">
                <a:solidFill>
                  <a:schemeClr val="accent1">
                    <a:lumMod val="50000"/>
                  </a:schemeClr>
                </a:solidFill>
                <a:latin typeface="Eras Bold ITC" pitchFamily="34" charset="0"/>
              </a:rPr>
              <a:t>Yeates</a:t>
            </a:r>
            <a:r>
              <a:rPr lang="en-US" sz="1600" dirty="0" smtClean="0">
                <a:solidFill>
                  <a:schemeClr val="accent1">
                    <a:lumMod val="50000"/>
                  </a:schemeClr>
                </a:solidFill>
                <a:latin typeface="Eras Bold ITC" pitchFamily="34" charset="0"/>
              </a:rPr>
              <a:t> MS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accent1">
                    <a:lumMod val="50000"/>
                  </a:schemeClr>
                </a:solidFill>
                <a:effectLst/>
                <a:uLnTx/>
                <a:uFillTx/>
                <a:latin typeface="Eras Bold ITC" pitchFamily="34" charset="0"/>
                <a:ea typeface="+mn-ea"/>
                <a:cs typeface="+mn-cs"/>
              </a:rPr>
              <a:t>Suffolk, Virginia </a:t>
            </a:r>
          </a:p>
          <a:p>
            <a:pPr lvl="0" algn="ctr">
              <a:spcBef>
                <a:spcPct val="20000"/>
              </a:spcBef>
              <a:defRPr/>
            </a:pPr>
            <a:r>
              <a:rPr lang="en-US" sz="1600" dirty="0" smtClean="0">
                <a:solidFill>
                  <a:schemeClr val="accent1">
                    <a:lumMod val="50000"/>
                  </a:schemeClr>
                </a:solidFill>
                <a:latin typeface="Eras Bold ITC" pitchFamily="34" charset="0"/>
              </a:rPr>
              <a:t>https://twitter.com/mrkteachesstem</a:t>
            </a:r>
            <a:endParaRPr kumimoji="0" lang="en-US" sz="1600" b="0" i="0" u="none" strike="noStrike" kern="1200" cap="none" spc="0" normalizeH="0" baseline="0" noProof="0" dirty="0" smtClean="0">
              <a:ln>
                <a:noFill/>
              </a:ln>
              <a:solidFill>
                <a:schemeClr val="accent1">
                  <a:lumMod val="50000"/>
                </a:schemeClr>
              </a:solidFill>
              <a:effectLst/>
              <a:uLnTx/>
              <a:uFillTx/>
              <a:latin typeface="Eras Bold ITC" pitchFamily="34"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Efficacy/QA</a:t>
            </a:r>
            <a:endParaRPr lang="en-US" sz="3200" dirty="0">
              <a:solidFill>
                <a:schemeClr val="accent1">
                  <a:lumMod val="50000"/>
                </a:schemeClr>
              </a:solidFill>
              <a:latin typeface="Eras Bold ITC" pitchFamily="34" charset="0"/>
            </a:endParaRPr>
          </a:p>
        </p:txBody>
      </p:sp>
      <p:sp>
        <p:nvSpPr>
          <p:cNvPr id="6" name="TextBox 5"/>
          <p:cNvSpPr txBox="1"/>
          <p:nvPr/>
        </p:nvSpPr>
        <p:spPr>
          <a:xfrm>
            <a:off x="533400" y="1371600"/>
            <a:ext cx="8077200" cy="2123658"/>
          </a:xfrm>
          <a:prstGeom prst="rect">
            <a:avLst/>
          </a:prstGeom>
          <a:noFill/>
        </p:spPr>
        <p:txBody>
          <a:bodyPr wrap="square" rtlCol="0">
            <a:spAutoFit/>
          </a:bodyPr>
          <a:lstStyle/>
          <a:p>
            <a:r>
              <a:rPr lang="en-US" sz="2400" u="sng" dirty="0" smtClean="0">
                <a:solidFill>
                  <a:schemeClr val="accent1">
                    <a:lumMod val="50000"/>
                  </a:schemeClr>
                </a:solidFill>
                <a:latin typeface="Eras Bold ITC" pitchFamily="34" charset="0"/>
              </a:rPr>
              <a:t>Standardized Test Data Comparisons:</a:t>
            </a:r>
          </a:p>
          <a:p>
            <a:pPr>
              <a:buFont typeface="Arial" pitchFamily="34" charset="0"/>
              <a:buChar char="•"/>
            </a:pPr>
            <a:r>
              <a:rPr lang="en-US" dirty="0" smtClean="0">
                <a:solidFill>
                  <a:schemeClr val="accent1">
                    <a:lumMod val="50000"/>
                  </a:schemeClr>
                </a:solidFill>
                <a:latin typeface="Eras Bold ITC" pitchFamily="34" charset="0"/>
              </a:rPr>
              <a:t>Local Assessment Data- SOL 6.6/6.7 (most approximate standards)</a:t>
            </a:r>
          </a:p>
          <a:p>
            <a:pPr>
              <a:buFont typeface="Arial" pitchFamily="34" charset="0"/>
              <a:buChar char="•"/>
            </a:pPr>
            <a:endParaRPr lang="en-US" dirty="0" smtClean="0">
              <a:solidFill>
                <a:schemeClr val="accent1">
                  <a:lumMod val="50000"/>
                </a:schemeClr>
              </a:solidFill>
              <a:latin typeface="Eras Bold ITC" pitchFamily="34" charset="0"/>
            </a:endParaRPr>
          </a:p>
          <a:p>
            <a:endParaRPr lang="en-US" dirty="0" smtClean="0">
              <a:solidFill>
                <a:schemeClr val="accent1">
                  <a:lumMod val="50000"/>
                </a:schemeClr>
              </a:solidFill>
              <a:latin typeface="Eras Bold ITC" pitchFamily="34" charset="0"/>
            </a:endParaRPr>
          </a:p>
          <a:p>
            <a:pPr>
              <a:buFont typeface="Arial" pitchFamily="34" charset="0"/>
              <a:buChar char="•"/>
            </a:pPr>
            <a:endParaRPr lang="en-US" dirty="0" smtClean="0">
              <a:solidFill>
                <a:schemeClr val="accent1">
                  <a:lumMod val="50000"/>
                </a:schemeClr>
              </a:solidFill>
              <a:latin typeface="Eras Bold ITC" pitchFamily="34" charset="0"/>
            </a:endParaRPr>
          </a:p>
          <a:p>
            <a:pPr>
              <a:buFont typeface="Arial" pitchFamily="34" charset="0"/>
              <a:buChar char="•"/>
            </a:pPr>
            <a:endParaRPr lang="en-US" dirty="0" smtClean="0">
              <a:solidFill>
                <a:schemeClr val="accent1">
                  <a:lumMod val="50000"/>
                </a:schemeClr>
              </a:solidFill>
              <a:latin typeface="Eras Bold ITC" pitchFamily="34" charset="0"/>
            </a:endParaRPr>
          </a:p>
          <a:p>
            <a:pPr>
              <a:buFont typeface="Arial" pitchFamily="34" charset="0"/>
              <a:buChar char="•"/>
            </a:pPr>
            <a:endParaRPr lang="en-US" dirty="0" smtClean="0">
              <a:solidFill>
                <a:schemeClr val="accent1">
                  <a:lumMod val="50000"/>
                </a:schemeClr>
              </a:solidFill>
              <a:latin typeface="Eras Bold ITC"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609600" y="2286000"/>
            <a:ext cx="7788876" cy="284321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52400" y="6172200"/>
            <a:ext cx="495300"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Student Accountability</a:t>
            </a:r>
            <a:endParaRPr lang="en-US" sz="3200" dirty="0">
              <a:solidFill>
                <a:schemeClr val="accent1">
                  <a:lumMod val="50000"/>
                </a:schemeClr>
              </a:solidFill>
              <a:latin typeface="Eras Bold ITC" pitchFamily="34" charset="0"/>
            </a:endParaRPr>
          </a:p>
        </p:txBody>
      </p:sp>
      <p:sp>
        <p:nvSpPr>
          <p:cNvPr id="6" name="TextBox 5"/>
          <p:cNvSpPr txBox="1"/>
          <p:nvPr/>
        </p:nvSpPr>
        <p:spPr>
          <a:xfrm>
            <a:off x="533400" y="1371600"/>
            <a:ext cx="8077200" cy="6032421"/>
          </a:xfrm>
          <a:prstGeom prst="rect">
            <a:avLst/>
          </a:prstGeom>
          <a:noFill/>
        </p:spPr>
        <p:txBody>
          <a:bodyPr wrap="square" rtlCol="0">
            <a:spAutoFit/>
          </a:bodyPr>
          <a:lstStyle/>
          <a:p>
            <a:pPr marL="342900" indent="-342900">
              <a:buFont typeface="+mj-lt"/>
              <a:buAutoNum type="arabicPeriod"/>
            </a:pPr>
            <a:r>
              <a:rPr lang="en-US" sz="2400" u="sng" dirty="0" smtClean="0">
                <a:solidFill>
                  <a:schemeClr val="accent1">
                    <a:lumMod val="50000"/>
                  </a:schemeClr>
                </a:solidFill>
                <a:latin typeface="Eras Bold ITC" pitchFamily="34" charset="0"/>
              </a:rPr>
              <a:t>PYG Sheet- </a:t>
            </a:r>
          </a:p>
          <a:p>
            <a:pPr marL="342900" indent="-342900"/>
            <a:r>
              <a:rPr lang="en-US" dirty="0" smtClean="0">
                <a:solidFill>
                  <a:schemeClr val="accent1">
                    <a:lumMod val="50000"/>
                  </a:schemeClr>
                </a:solidFill>
                <a:latin typeface="Eras Bold ITC" pitchFamily="34" charset="0"/>
              </a:rPr>
              <a:t>	Structured to guide students through </a:t>
            </a:r>
            <a:r>
              <a:rPr lang="en-US" dirty="0" err="1" smtClean="0">
                <a:solidFill>
                  <a:schemeClr val="accent1">
                    <a:lumMod val="50000"/>
                  </a:schemeClr>
                </a:solidFill>
                <a:latin typeface="Eras Bold ITC" pitchFamily="34" charset="0"/>
              </a:rPr>
              <a:t>gameplay</a:t>
            </a:r>
            <a:r>
              <a:rPr lang="en-US" dirty="0" smtClean="0">
                <a:solidFill>
                  <a:schemeClr val="accent1">
                    <a:lumMod val="50000"/>
                  </a:schemeClr>
                </a:solidFill>
                <a:latin typeface="Eras Bold ITC" pitchFamily="34" charset="0"/>
              </a:rPr>
              <a:t> as a scientific process, while also providing opportunity to see the game through a “STEM lens”</a:t>
            </a:r>
          </a:p>
          <a:p>
            <a:pPr marL="342900" indent="-342900"/>
            <a:r>
              <a:rPr lang="en-US" sz="2400" dirty="0" smtClean="0">
                <a:solidFill>
                  <a:schemeClr val="accent1">
                    <a:lumMod val="50000"/>
                  </a:schemeClr>
                </a:solidFill>
                <a:latin typeface="Eras Bold ITC" pitchFamily="34" charset="0"/>
              </a:rPr>
              <a:t>2. Time-In-Game Qualification-</a:t>
            </a:r>
          </a:p>
          <a:p>
            <a:pPr marL="342900" indent="-342900"/>
            <a:r>
              <a:rPr lang="en-US" dirty="0" smtClean="0">
                <a:solidFill>
                  <a:schemeClr val="accent1">
                    <a:lumMod val="50000"/>
                  </a:schemeClr>
                </a:solidFill>
                <a:latin typeface="Eras Bold ITC" pitchFamily="34" charset="0"/>
              </a:rPr>
              <a:t>	Students qualify for their game time by academic achievement. All students are able to participate, but higher group averages equate to more game time. Groups with less game time use that free time to do review activities, remediation on previous assessments, and/or get peer tutoring.</a:t>
            </a:r>
          </a:p>
          <a:p>
            <a:pPr marL="342900" indent="-342900"/>
            <a:r>
              <a:rPr lang="en-US" sz="2400" dirty="0" smtClean="0">
                <a:solidFill>
                  <a:schemeClr val="accent1">
                    <a:lumMod val="50000"/>
                  </a:schemeClr>
                </a:solidFill>
                <a:latin typeface="Eras Bold ITC" pitchFamily="34" charset="0"/>
              </a:rPr>
              <a:t>3. BYOD!</a:t>
            </a:r>
          </a:p>
          <a:p>
            <a:pPr marL="342900" indent="-342900"/>
            <a:r>
              <a:rPr lang="en-US" sz="2400" dirty="0" smtClean="0">
                <a:solidFill>
                  <a:schemeClr val="accent1">
                    <a:lumMod val="50000"/>
                  </a:schemeClr>
                </a:solidFill>
                <a:latin typeface="Eras Bold ITC" pitchFamily="34" charset="0"/>
              </a:rPr>
              <a:t>4. Possible Add-</a:t>
            </a:r>
            <a:r>
              <a:rPr lang="en-US" sz="2400" dirty="0" err="1" smtClean="0">
                <a:solidFill>
                  <a:schemeClr val="accent1">
                    <a:lumMod val="50000"/>
                  </a:schemeClr>
                </a:solidFill>
                <a:latin typeface="Eras Bold ITC" pitchFamily="34" charset="0"/>
              </a:rPr>
              <a:t>Ons</a:t>
            </a:r>
            <a:r>
              <a:rPr lang="en-US" sz="2400" dirty="0" smtClean="0">
                <a:solidFill>
                  <a:schemeClr val="accent1">
                    <a:lumMod val="50000"/>
                  </a:schemeClr>
                </a:solidFill>
                <a:latin typeface="Eras Bold ITC" pitchFamily="34" charset="0"/>
              </a:rPr>
              <a:t>-</a:t>
            </a:r>
          </a:p>
          <a:p>
            <a:pPr marL="342900" indent="-342900"/>
            <a:r>
              <a:rPr lang="en-US" dirty="0" smtClean="0">
                <a:solidFill>
                  <a:schemeClr val="accent1">
                    <a:lumMod val="50000"/>
                  </a:schemeClr>
                </a:solidFill>
                <a:latin typeface="Eras Bold ITC" pitchFamily="34" charset="0"/>
              </a:rPr>
              <a:t>	It is difficult to help the program “fresh” if you’re not scouting new opportunities/wrinkles to the program. </a:t>
            </a:r>
          </a:p>
          <a:p>
            <a:pPr marL="342900" indent="-342900"/>
            <a:r>
              <a:rPr lang="en-US" dirty="0" smtClean="0">
                <a:solidFill>
                  <a:schemeClr val="accent1">
                    <a:lumMod val="50000"/>
                  </a:schemeClr>
                </a:solidFill>
                <a:latin typeface="Eras Bold ITC" pitchFamily="34" charset="0"/>
              </a:rPr>
              <a:t>	-Writing opportunities to further process </a:t>
            </a:r>
            <a:r>
              <a:rPr lang="en-US" dirty="0" err="1" smtClean="0">
                <a:solidFill>
                  <a:schemeClr val="accent1">
                    <a:lumMod val="50000"/>
                  </a:schemeClr>
                </a:solidFill>
                <a:latin typeface="Eras Bold ITC" pitchFamily="34" charset="0"/>
              </a:rPr>
              <a:t>gameplay</a:t>
            </a:r>
            <a:endParaRPr lang="en-US" dirty="0" smtClean="0">
              <a:solidFill>
                <a:schemeClr val="accent1">
                  <a:lumMod val="50000"/>
                </a:schemeClr>
              </a:solidFill>
              <a:latin typeface="Eras Bold ITC" pitchFamily="34" charset="0"/>
            </a:endParaRPr>
          </a:p>
          <a:p>
            <a:pPr marL="342900" indent="-342900"/>
            <a:r>
              <a:rPr lang="en-US" dirty="0" smtClean="0">
                <a:solidFill>
                  <a:schemeClr val="accent1">
                    <a:lumMod val="50000"/>
                  </a:schemeClr>
                </a:solidFill>
                <a:latin typeface="Eras Bold ITC" pitchFamily="34" charset="0"/>
              </a:rPr>
              <a:t>	-</a:t>
            </a:r>
            <a:r>
              <a:rPr lang="en-US" dirty="0" err="1" smtClean="0">
                <a:solidFill>
                  <a:schemeClr val="accent1">
                    <a:lumMod val="50000"/>
                  </a:schemeClr>
                </a:solidFill>
                <a:latin typeface="Eras Bold ITC" pitchFamily="34" charset="0"/>
              </a:rPr>
              <a:t>Makey</a:t>
            </a:r>
            <a:r>
              <a:rPr lang="en-US" dirty="0" smtClean="0">
                <a:solidFill>
                  <a:schemeClr val="accent1">
                    <a:lumMod val="50000"/>
                  </a:schemeClr>
                </a:solidFill>
                <a:latin typeface="Eras Bold ITC" pitchFamily="34" charset="0"/>
              </a:rPr>
              <a:t> </a:t>
            </a:r>
            <a:r>
              <a:rPr lang="en-US" dirty="0" err="1" smtClean="0">
                <a:solidFill>
                  <a:schemeClr val="accent1">
                    <a:lumMod val="50000"/>
                  </a:schemeClr>
                </a:solidFill>
                <a:latin typeface="Eras Bold ITC" pitchFamily="34" charset="0"/>
              </a:rPr>
              <a:t>Makey</a:t>
            </a:r>
            <a:r>
              <a:rPr lang="en-US" dirty="0" smtClean="0">
                <a:solidFill>
                  <a:schemeClr val="accent1">
                    <a:lumMod val="50000"/>
                  </a:schemeClr>
                </a:solidFill>
                <a:latin typeface="Eras Bold ITC" pitchFamily="34" charset="0"/>
              </a:rPr>
              <a:t> kits (</a:t>
            </a:r>
            <a:r>
              <a:rPr lang="en-US" dirty="0" smtClean="0">
                <a:solidFill>
                  <a:schemeClr val="accent1">
                    <a:lumMod val="50000"/>
                  </a:schemeClr>
                </a:solidFill>
                <a:latin typeface="Eras Bold ITC" pitchFamily="34" charset="0"/>
                <a:hlinkClick r:id="rId3"/>
              </a:rPr>
              <a:t>www.makeymakey.com</a:t>
            </a:r>
            <a:r>
              <a:rPr lang="en-US" dirty="0" smtClean="0">
                <a:solidFill>
                  <a:schemeClr val="accent1">
                    <a:lumMod val="50000"/>
                  </a:schemeClr>
                </a:solidFill>
                <a:latin typeface="Eras Bold ITC" pitchFamily="34" charset="0"/>
              </a:rPr>
              <a:t>)  </a:t>
            </a:r>
          </a:p>
          <a:p>
            <a:pPr marL="342900" indent="-342900"/>
            <a:r>
              <a:rPr lang="en-US" dirty="0" smtClean="0">
                <a:solidFill>
                  <a:schemeClr val="accent1">
                    <a:lumMod val="50000"/>
                  </a:schemeClr>
                </a:solidFill>
                <a:latin typeface="Eras Bold ITC" pitchFamily="34" charset="0"/>
              </a:rPr>
              <a:t>	-Game Design potential</a:t>
            </a:r>
          </a:p>
          <a:p>
            <a:pPr fontAlgn="base"/>
            <a:endParaRPr lang="en-US" dirty="0"/>
          </a:p>
          <a:p>
            <a:r>
              <a:rPr lang="en-US" sz="1000" dirty="0" smtClean="0"/>
              <a:t/>
            </a:r>
            <a:br>
              <a:rPr lang="en-US" sz="1000" dirty="0" smtClean="0"/>
            </a:br>
            <a:endParaRPr lang="en-US" sz="1000"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Challenges</a:t>
            </a:r>
            <a:endParaRPr lang="en-US" sz="3200" dirty="0">
              <a:solidFill>
                <a:schemeClr val="accent1">
                  <a:lumMod val="50000"/>
                </a:schemeClr>
              </a:solidFill>
              <a:latin typeface="Eras Bold ITC" pitchFamily="34" charset="0"/>
            </a:endParaRPr>
          </a:p>
        </p:txBody>
      </p:sp>
      <p:sp>
        <p:nvSpPr>
          <p:cNvPr id="6" name="TextBox 5"/>
          <p:cNvSpPr txBox="1"/>
          <p:nvPr/>
        </p:nvSpPr>
        <p:spPr>
          <a:xfrm>
            <a:off x="533400" y="1371600"/>
            <a:ext cx="8077200" cy="6032421"/>
          </a:xfrm>
          <a:prstGeom prst="rect">
            <a:avLst/>
          </a:prstGeom>
          <a:noFill/>
        </p:spPr>
        <p:txBody>
          <a:bodyPr wrap="square" rtlCol="0">
            <a:spAutoFit/>
          </a:bodyPr>
          <a:lstStyle/>
          <a:p>
            <a:pPr marL="342900" indent="-342900">
              <a:buFont typeface="+mj-lt"/>
              <a:buAutoNum type="arabicPeriod"/>
            </a:pPr>
            <a:r>
              <a:rPr lang="en-US" sz="2400" u="sng" dirty="0" smtClean="0">
                <a:solidFill>
                  <a:schemeClr val="accent1">
                    <a:lumMod val="50000"/>
                  </a:schemeClr>
                </a:solidFill>
                <a:latin typeface="Eras Bold ITC" pitchFamily="34" charset="0"/>
              </a:rPr>
              <a:t>BYOD-</a:t>
            </a:r>
          </a:p>
          <a:p>
            <a:pPr marL="342900" indent="-342900"/>
            <a:r>
              <a:rPr lang="en-US" dirty="0" smtClean="0">
                <a:solidFill>
                  <a:schemeClr val="accent1">
                    <a:lumMod val="50000"/>
                  </a:schemeClr>
                </a:solidFill>
                <a:latin typeface="Eras Bold ITC" pitchFamily="34" charset="0"/>
              </a:rPr>
              <a:t>	-Dependent upon district policy, desire to make waves</a:t>
            </a:r>
          </a:p>
          <a:p>
            <a:pPr marL="342900" indent="-342900"/>
            <a:r>
              <a:rPr lang="en-US" dirty="0" smtClean="0">
                <a:solidFill>
                  <a:schemeClr val="accent1">
                    <a:lumMod val="50000"/>
                  </a:schemeClr>
                </a:solidFill>
                <a:latin typeface="Eras Bold ITC" pitchFamily="34" charset="0"/>
              </a:rPr>
              <a:t>	-Increases the # of available inventory of games (see below)</a:t>
            </a:r>
          </a:p>
          <a:p>
            <a:pPr marL="342900" indent="-342900"/>
            <a:r>
              <a:rPr lang="en-US" sz="2400" dirty="0" smtClean="0">
                <a:solidFill>
                  <a:schemeClr val="accent1">
                    <a:lumMod val="50000"/>
                  </a:schemeClr>
                </a:solidFill>
                <a:latin typeface="Eras Bold ITC" pitchFamily="34" charset="0"/>
              </a:rPr>
              <a:t>2. </a:t>
            </a:r>
            <a:r>
              <a:rPr lang="en-US" sz="2400" u="sng" dirty="0" smtClean="0">
                <a:solidFill>
                  <a:schemeClr val="accent1">
                    <a:lumMod val="50000"/>
                  </a:schemeClr>
                </a:solidFill>
                <a:latin typeface="Eras Bold ITC" pitchFamily="34" charset="0"/>
              </a:rPr>
              <a:t>“How do I fit this into my instructional practice?”</a:t>
            </a:r>
          </a:p>
          <a:p>
            <a:pPr marL="342900" indent="-342900"/>
            <a:r>
              <a:rPr lang="en-US" dirty="0" smtClean="0">
                <a:solidFill>
                  <a:schemeClr val="accent1">
                    <a:lumMod val="50000"/>
                  </a:schemeClr>
                </a:solidFill>
                <a:latin typeface="Eras Bold ITC" pitchFamily="34" charset="0"/>
              </a:rPr>
              <a:t>	-A question to ask: “Do I want my kids to be good problem solvers?” “Do I want my kids to understand STEM methodology?”</a:t>
            </a:r>
          </a:p>
          <a:p>
            <a:pPr marL="342900" indent="-342900"/>
            <a:r>
              <a:rPr lang="en-US" dirty="0" smtClean="0">
                <a:solidFill>
                  <a:schemeClr val="accent1">
                    <a:lumMod val="50000"/>
                  </a:schemeClr>
                </a:solidFill>
                <a:latin typeface="Eras Bold ITC" pitchFamily="34" charset="0"/>
              </a:rPr>
              <a:t>	-If you can tie this to a </a:t>
            </a:r>
            <a:r>
              <a:rPr lang="en-US" dirty="0" err="1" smtClean="0">
                <a:solidFill>
                  <a:schemeClr val="accent1">
                    <a:lumMod val="50000"/>
                  </a:schemeClr>
                </a:solidFill>
                <a:latin typeface="Eras Bold ITC" pitchFamily="34" charset="0"/>
              </a:rPr>
              <a:t>skillset</a:t>
            </a:r>
            <a:r>
              <a:rPr lang="en-US" dirty="0" smtClean="0">
                <a:solidFill>
                  <a:schemeClr val="accent1">
                    <a:lumMod val="50000"/>
                  </a:schemeClr>
                </a:solidFill>
                <a:latin typeface="Eras Bold ITC" pitchFamily="34" charset="0"/>
              </a:rPr>
              <a:t> that will be needed later in life AND/OR a prescribed standard(s), read on..</a:t>
            </a:r>
          </a:p>
          <a:p>
            <a:pPr marL="342900" indent="-342900"/>
            <a:r>
              <a:rPr lang="en-US" sz="2400" dirty="0" smtClean="0">
                <a:solidFill>
                  <a:schemeClr val="accent1">
                    <a:lumMod val="50000"/>
                  </a:schemeClr>
                </a:solidFill>
                <a:latin typeface="Eras Bold ITC" pitchFamily="34" charset="0"/>
              </a:rPr>
              <a:t>3. </a:t>
            </a:r>
            <a:r>
              <a:rPr lang="en-US" sz="2400" u="sng" dirty="0" smtClean="0">
                <a:solidFill>
                  <a:schemeClr val="accent1">
                    <a:lumMod val="50000"/>
                  </a:schemeClr>
                </a:solidFill>
                <a:latin typeface="Eras Bold ITC" pitchFamily="34" charset="0"/>
              </a:rPr>
              <a:t>Free, Cheap, or Out-of-Pocket?</a:t>
            </a:r>
          </a:p>
          <a:p>
            <a:pPr marL="342900" indent="-342900"/>
            <a:r>
              <a:rPr lang="en-US" dirty="0" smtClean="0">
                <a:solidFill>
                  <a:schemeClr val="accent1">
                    <a:lumMod val="50000"/>
                  </a:schemeClr>
                </a:solidFill>
                <a:latin typeface="Eras Bold ITC" pitchFamily="34" charset="0"/>
              </a:rPr>
              <a:t>	-Depending on funding/grant supports, or if you’re just rich, you may decide to purchase game licenses, systems, etc</a:t>
            </a:r>
          </a:p>
          <a:p>
            <a:pPr marL="342900" indent="-342900"/>
            <a:r>
              <a:rPr lang="en-US" dirty="0" smtClean="0">
                <a:solidFill>
                  <a:schemeClr val="accent1">
                    <a:lumMod val="50000"/>
                  </a:schemeClr>
                </a:solidFill>
                <a:latin typeface="Eras Bold ITC" pitchFamily="34" charset="0"/>
              </a:rPr>
              <a:t>	-Keeping it free- games that can be accessed through district filters; BYOD; game platforms that can be obtained (ex. NES, PS2/3/4, etc)</a:t>
            </a:r>
          </a:p>
          <a:p>
            <a:pPr marL="342900" indent="-342900"/>
            <a:r>
              <a:rPr lang="en-US" sz="2400" dirty="0" smtClean="0">
                <a:solidFill>
                  <a:schemeClr val="accent1">
                    <a:lumMod val="50000"/>
                  </a:schemeClr>
                </a:solidFill>
                <a:latin typeface="Eras Bold ITC" pitchFamily="34" charset="0"/>
              </a:rPr>
              <a:t>4. </a:t>
            </a:r>
            <a:r>
              <a:rPr lang="en-US" sz="2400" u="sng" dirty="0" smtClean="0">
                <a:solidFill>
                  <a:schemeClr val="accent1">
                    <a:lumMod val="50000"/>
                  </a:schemeClr>
                </a:solidFill>
                <a:latin typeface="Eras Bold ITC" pitchFamily="34" charset="0"/>
              </a:rPr>
              <a:t>Game Inventory</a:t>
            </a:r>
          </a:p>
          <a:p>
            <a:pPr marL="342900" indent="-342900"/>
            <a:r>
              <a:rPr lang="en-US" dirty="0" smtClean="0">
                <a:solidFill>
                  <a:schemeClr val="accent1">
                    <a:lumMod val="50000"/>
                  </a:schemeClr>
                </a:solidFill>
                <a:latin typeface="Eras Bold ITC" pitchFamily="34" charset="0"/>
              </a:rPr>
              <a:t>	-Vetting of games is IMPORTANT!</a:t>
            </a:r>
            <a:br>
              <a:rPr lang="en-US" dirty="0" smtClean="0">
                <a:solidFill>
                  <a:schemeClr val="accent1">
                    <a:lumMod val="50000"/>
                  </a:schemeClr>
                </a:solidFill>
                <a:latin typeface="Eras Bold ITC" pitchFamily="34" charset="0"/>
              </a:rPr>
            </a:br>
            <a:r>
              <a:rPr lang="en-US" dirty="0" smtClean="0">
                <a:solidFill>
                  <a:schemeClr val="accent1">
                    <a:lumMod val="50000"/>
                  </a:schemeClr>
                </a:solidFill>
                <a:latin typeface="Eras Bold ITC" pitchFamily="34" charset="0"/>
              </a:rPr>
              <a:t>-</a:t>
            </a:r>
            <a:r>
              <a:rPr lang="en-US" dirty="0" err="1" smtClean="0">
                <a:solidFill>
                  <a:schemeClr val="accent1">
                    <a:lumMod val="50000"/>
                  </a:schemeClr>
                </a:solidFill>
                <a:latin typeface="Eras Bold ITC" pitchFamily="34" charset="0"/>
              </a:rPr>
              <a:t>Clearninghouse</a:t>
            </a:r>
            <a:r>
              <a:rPr lang="en-US" dirty="0" smtClean="0">
                <a:solidFill>
                  <a:schemeClr val="accent1">
                    <a:lumMod val="50000"/>
                  </a:schemeClr>
                </a:solidFill>
                <a:latin typeface="Eras Bold ITC" pitchFamily="34" charset="0"/>
              </a:rPr>
              <a:t> for vetted games (website, Drive, etc)</a:t>
            </a:r>
          </a:p>
          <a:p>
            <a:pPr marL="342900" indent="-342900"/>
            <a:r>
              <a:rPr lang="en-US" dirty="0" smtClean="0">
                <a:solidFill>
                  <a:schemeClr val="accent1">
                    <a:lumMod val="50000"/>
                  </a:schemeClr>
                </a:solidFill>
                <a:latin typeface="Eras Bold ITC" pitchFamily="34" charset="0"/>
              </a:rPr>
              <a:t>	-”Is the game appropriate for use in the school setting?”</a:t>
            </a:r>
            <a:endParaRPr lang="en-US" dirty="0"/>
          </a:p>
          <a:p>
            <a:r>
              <a:rPr lang="en-US" sz="1000" dirty="0" smtClean="0"/>
              <a:t/>
            </a:r>
            <a:br>
              <a:rPr lang="en-US" sz="1000" dirty="0" smtClean="0"/>
            </a:br>
            <a:endParaRPr lang="en-US" sz="1000"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Opportunities for Improvement</a:t>
            </a:r>
            <a:endParaRPr lang="en-US" sz="3200" dirty="0">
              <a:solidFill>
                <a:schemeClr val="accent1">
                  <a:lumMod val="50000"/>
                </a:schemeClr>
              </a:solidFill>
              <a:latin typeface="Eras Bold ITC" pitchFamily="34" charset="0"/>
            </a:endParaRPr>
          </a:p>
        </p:txBody>
      </p:sp>
      <p:sp>
        <p:nvSpPr>
          <p:cNvPr id="6" name="TextBox 5"/>
          <p:cNvSpPr txBox="1"/>
          <p:nvPr/>
        </p:nvSpPr>
        <p:spPr>
          <a:xfrm>
            <a:off x="533400" y="1371600"/>
            <a:ext cx="8077200" cy="6917278"/>
          </a:xfrm>
          <a:prstGeom prst="rect">
            <a:avLst/>
          </a:prstGeom>
          <a:noFill/>
        </p:spPr>
        <p:txBody>
          <a:bodyPr wrap="square" rtlCol="0">
            <a:spAutoFit/>
          </a:bodyPr>
          <a:lstStyle/>
          <a:p>
            <a:pPr marL="342900" indent="-342900"/>
            <a:r>
              <a:rPr lang="en-US" sz="2400" dirty="0" smtClean="0">
                <a:solidFill>
                  <a:schemeClr val="accent1">
                    <a:lumMod val="50000"/>
                  </a:schemeClr>
                </a:solidFill>
                <a:latin typeface="Eras Bold ITC" pitchFamily="34" charset="0"/>
              </a:rPr>
              <a:t>Preface: I (probably) don’t have all the answers.</a:t>
            </a:r>
          </a:p>
          <a:p>
            <a:pPr marL="342900" indent="-342900"/>
            <a:endParaRPr lang="en-US" sz="800" dirty="0" smtClean="0">
              <a:solidFill>
                <a:schemeClr val="accent1">
                  <a:lumMod val="50000"/>
                </a:schemeClr>
              </a:solidFill>
              <a:latin typeface="Eras Bold ITC" pitchFamily="34" charset="0"/>
            </a:endParaRPr>
          </a:p>
          <a:p>
            <a:pPr marL="342900" indent="-342900"/>
            <a:r>
              <a:rPr lang="en-US" sz="2400" u="sng" dirty="0" smtClean="0">
                <a:solidFill>
                  <a:schemeClr val="accent1">
                    <a:lumMod val="50000"/>
                  </a:schemeClr>
                </a:solidFill>
                <a:latin typeface="Eras Bold ITC" pitchFamily="34" charset="0"/>
              </a:rPr>
              <a:t>Assessment-</a:t>
            </a:r>
            <a:r>
              <a:rPr lang="en-US" sz="2400" dirty="0" smtClean="0">
                <a:solidFill>
                  <a:schemeClr val="accent1">
                    <a:lumMod val="50000"/>
                  </a:schemeClr>
                </a:solidFill>
                <a:latin typeface="Eras Bold ITC" pitchFamily="34" charset="0"/>
              </a:rPr>
              <a:t> </a:t>
            </a:r>
            <a:r>
              <a:rPr lang="en-US" dirty="0" smtClean="0">
                <a:solidFill>
                  <a:schemeClr val="accent1">
                    <a:lumMod val="50000"/>
                  </a:schemeClr>
                </a:solidFill>
                <a:latin typeface="Eras Bold ITC" pitchFamily="34" charset="0"/>
              </a:rPr>
              <a:t>Using pre/post-testing to quantify problem-solving improvement (did not do this in first year of program)</a:t>
            </a:r>
          </a:p>
          <a:p>
            <a:pPr marL="342900" indent="-342900"/>
            <a:endParaRPr lang="en-US" sz="1050" dirty="0" smtClean="0">
              <a:solidFill>
                <a:schemeClr val="accent1">
                  <a:lumMod val="50000"/>
                </a:schemeClr>
              </a:solidFill>
              <a:latin typeface="Eras Bold ITC" pitchFamily="34" charset="0"/>
            </a:endParaRPr>
          </a:p>
          <a:p>
            <a:pPr marL="342900" indent="-342900"/>
            <a:r>
              <a:rPr lang="en-US" sz="2400" u="sng" dirty="0" smtClean="0">
                <a:solidFill>
                  <a:schemeClr val="accent1">
                    <a:lumMod val="50000"/>
                  </a:schemeClr>
                </a:solidFill>
                <a:latin typeface="Eras Bold ITC" pitchFamily="34" charset="0"/>
              </a:rPr>
              <a:t>BYOD- </a:t>
            </a:r>
            <a:r>
              <a:rPr lang="en-US" dirty="0" smtClean="0">
                <a:solidFill>
                  <a:schemeClr val="accent1">
                    <a:lumMod val="50000"/>
                  </a:schemeClr>
                </a:solidFill>
                <a:latin typeface="Eras Bold ITC" pitchFamily="34" charset="0"/>
              </a:rPr>
              <a:t>Though my district is just beginning to implement a BYOD policy, I have allowed students to use mobile devices for PYG (with caveats); game vetting will be a challenge at times, as students find new games.</a:t>
            </a:r>
          </a:p>
          <a:p>
            <a:pPr marL="342900" indent="-342900"/>
            <a:endParaRPr lang="en-US" sz="1050" dirty="0" smtClean="0">
              <a:solidFill>
                <a:schemeClr val="accent1">
                  <a:lumMod val="50000"/>
                </a:schemeClr>
              </a:solidFill>
              <a:latin typeface="Eras Bold ITC" pitchFamily="34" charset="0"/>
            </a:endParaRPr>
          </a:p>
          <a:p>
            <a:pPr marL="342900" indent="-342900"/>
            <a:r>
              <a:rPr lang="en-US" sz="2400" u="sng" dirty="0" smtClean="0">
                <a:solidFill>
                  <a:schemeClr val="accent1">
                    <a:lumMod val="50000"/>
                  </a:schemeClr>
                </a:solidFill>
                <a:latin typeface="Eras Bold ITC" pitchFamily="34" charset="0"/>
              </a:rPr>
              <a:t>PYG Sheet- </a:t>
            </a:r>
            <a:r>
              <a:rPr lang="en-US" dirty="0" smtClean="0">
                <a:solidFill>
                  <a:schemeClr val="accent1">
                    <a:lumMod val="50000"/>
                  </a:schemeClr>
                </a:solidFill>
                <a:latin typeface="Eras Bold ITC" pitchFamily="34" charset="0"/>
              </a:rPr>
              <a:t>Has gone through 3 revisions since last year, in an effort to maximize its value in STEM methodology, problem-solving process</a:t>
            </a:r>
          </a:p>
          <a:p>
            <a:pPr marL="342900" indent="-342900"/>
            <a:endParaRPr lang="en-US" sz="1050" dirty="0" smtClean="0">
              <a:solidFill>
                <a:schemeClr val="accent1">
                  <a:lumMod val="50000"/>
                </a:schemeClr>
              </a:solidFill>
              <a:latin typeface="Eras Bold ITC" pitchFamily="34" charset="0"/>
            </a:endParaRPr>
          </a:p>
          <a:p>
            <a:pPr marL="342900" indent="-342900"/>
            <a:r>
              <a:rPr lang="en-US" sz="2400" u="sng" dirty="0" smtClean="0">
                <a:solidFill>
                  <a:schemeClr val="accent1">
                    <a:lumMod val="50000"/>
                  </a:schemeClr>
                </a:solidFill>
                <a:latin typeface="Eras Bold ITC" pitchFamily="34" charset="0"/>
              </a:rPr>
              <a:t>Session Scheduling- </a:t>
            </a:r>
            <a:r>
              <a:rPr lang="en-US" dirty="0" smtClean="0">
                <a:solidFill>
                  <a:schemeClr val="accent1">
                    <a:lumMod val="50000"/>
                  </a:schemeClr>
                </a:solidFill>
                <a:latin typeface="Eras Bold ITC" pitchFamily="34" charset="0"/>
              </a:rPr>
              <a:t>Because the first job is ACADEMICS, not every week will be a PYG day; by maximizing my teaching time, and using technology in other ways, time can be made to keep the program a part of the instructional practice. </a:t>
            </a:r>
          </a:p>
          <a:p>
            <a:pPr marL="342900" indent="-342900"/>
            <a:endParaRPr lang="en-US" sz="2000" dirty="0" smtClean="0">
              <a:solidFill>
                <a:schemeClr val="accent1">
                  <a:lumMod val="50000"/>
                </a:schemeClr>
              </a:solidFill>
              <a:latin typeface="Eras Bold ITC" pitchFamily="34" charset="0"/>
            </a:endParaRPr>
          </a:p>
          <a:p>
            <a:pPr marL="342900" indent="-342900"/>
            <a:endParaRPr lang="en-US" sz="2000" dirty="0" smtClean="0">
              <a:solidFill>
                <a:schemeClr val="accent1">
                  <a:lumMod val="50000"/>
                </a:schemeClr>
              </a:solidFill>
              <a:latin typeface="Eras Bold ITC" pitchFamily="34" charset="0"/>
            </a:endParaRPr>
          </a:p>
          <a:p>
            <a:pPr marL="342900" indent="-342900"/>
            <a:endParaRPr lang="en-US" sz="2000" dirty="0" smtClean="0">
              <a:solidFill>
                <a:schemeClr val="accent1">
                  <a:lumMod val="50000"/>
                </a:schemeClr>
              </a:solidFill>
              <a:latin typeface="Eras Bold ITC" pitchFamily="34" charset="0"/>
            </a:endParaRPr>
          </a:p>
          <a:p>
            <a:pPr marL="342900" indent="-342900"/>
            <a:endParaRPr lang="en-US" sz="2400" dirty="0" smtClean="0">
              <a:solidFill>
                <a:schemeClr val="accent1">
                  <a:lumMod val="50000"/>
                </a:schemeClr>
              </a:solidFill>
              <a:latin typeface="Eras Bold ITC" pitchFamily="34" charset="0"/>
            </a:endParaRPr>
          </a:p>
          <a:p>
            <a:pPr marL="342900" indent="-342900"/>
            <a:r>
              <a:rPr lang="en-US" sz="1000" dirty="0" smtClean="0"/>
              <a:t/>
            </a:r>
            <a:br>
              <a:rPr lang="en-US" sz="1000" dirty="0" smtClean="0"/>
            </a:br>
            <a:endParaRPr lang="en-US" sz="1000"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What Would </a:t>
            </a:r>
            <a:r>
              <a:rPr lang="en-US" sz="3200" u="sng" dirty="0" smtClean="0">
                <a:solidFill>
                  <a:schemeClr val="accent1">
                    <a:lumMod val="50000"/>
                  </a:schemeClr>
                </a:solidFill>
                <a:latin typeface="Eras Bold ITC" pitchFamily="34" charset="0"/>
              </a:rPr>
              <a:t>YOU</a:t>
            </a:r>
            <a:r>
              <a:rPr lang="en-US" sz="3200" dirty="0" smtClean="0">
                <a:solidFill>
                  <a:schemeClr val="accent1">
                    <a:lumMod val="50000"/>
                  </a:schemeClr>
                </a:solidFill>
                <a:latin typeface="Eras Bold ITC" pitchFamily="34" charset="0"/>
              </a:rPr>
              <a:t> Do?</a:t>
            </a:r>
            <a:endParaRPr lang="en-US" sz="3200" dirty="0">
              <a:solidFill>
                <a:schemeClr val="accent1">
                  <a:lumMod val="50000"/>
                </a:schemeClr>
              </a:solidFill>
              <a:latin typeface="Eras Bold ITC" pitchFamily="34" charset="0"/>
            </a:endParaRPr>
          </a:p>
        </p:txBody>
      </p:sp>
      <p:sp>
        <p:nvSpPr>
          <p:cNvPr id="7" name="TextBox 6"/>
          <p:cNvSpPr txBox="1"/>
          <p:nvPr/>
        </p:nvSpPr>
        <p:spPr>
          <a:xfrm>
            <a:off x="533400" y="1447800"/>
            <a:ext cx="8001000" cy="4339650"/>
          </a:xfrm>
          <a:prstGeom prst="rect">
            <a:avLst/>
          </a:prstGeom>
          <a:noFill/>
        </p:spPr>
        <p:txBody>
          <a:bodyPr wrap="square" rtlCol="0">
            <a:spAutoFit/>
          </a:bodyPr>
          <a:lstStyle/>
          <a:p>
            <a:pPr algn="ctr"/>
            <a:r>
              <a:rPr lang="en-US" dirty="0" smtClean="0">
                <a:solidFill>
                  <a:schemeClr val="accent1">
                    <a:lumMod val="50000"/>
                  </a:schemeClr>
                </a:solidFill>
                <a:latin typeface="Eras Bold ITC" pitchFamily="34" charset="0"/>
              </a:rPr>
              <a:t>Am I flexible enough in my instruction? Do my students need this?</a:t>
            </a:r>
          </a:p>
          <a:p>
            <a:pPr algn="ctr"/>
            <a:endParaRPr lang="en-US" dirty="0" smtClean="0">
              <a:solidFill>
                <a:schemeClr val="accent1">
                  <a:lumMod val="50000"/>
                </a:schemeClr>
              </a:solidFill>
              <a:latin typeface="Eras Bold ITC" pitchFamily="34" charset="0"/>
            </a:endParaRPr>
          </a:p>
          <a:p>
            <a:pPr algn="ctr"/>
            <a:r>
              <a:rPr lang="en-US" dirty="0" smtClean="0">
                <a:solidFill>
                  <a:schemeClr val="accent1">
                    <a:lumMod val="50000"/>
                  </a:schemeClr>
                </a:solidFill>
                <a:latin typeface="Eras Bold ITC" pitchFamily="34" charset="0"/>
              </a:rPr>
              <a:t>What resources/support can I pull together?</a:t>
            </a:r>
          </a:p>
          <a:p>
            <a:pPr algn="ctr"/>
            <a:endParaRPr lang="en-US" dirty="0" smtClean="0">
              <a:solidFill>
                <a:schemeClr val="accent1">
                  <a:lumMod val="50000"/>
                </a:schemeClr>
              </a:solidFill>
              <a:latin typeface="Eras Bold ITC" pitchFamily="34" charset="0"/>
            </a:endParaRPr>
          </a:p>
          <a:p>
            <a:pPr algn="ctr"/>
            <a:r>
              <a:rPr lang="en-US" dirty="0" smtClean="0">
                <a:solidFill>
                  <a:schemeClr val="accent1">
                    <a:lumMod val="50000"/>
                  </a:schemeClr>
                </a:solidFill>
                <a:latin typeface="Eras Bold ITC" pitchFamily="34" charset="0"/>
              </a:rPr>
              <a:t>How will I communicate this with stakeholders?</a:t>
            </a:r>
          </a:p>
          <a:p>
            <a:pPr algn="ctr"/>
            <a:endParaRPr lang="en-US" dirty="0" smtClean="0">
              <a:solidFill>
                <a:schemeClr val="accent1">
                  <a:lumMod val="50000"/>
                </a:schemeClr>
              </a:solidFill>
              <a:latin typeface="Eras Bold ITC" pitchFamily="34" charset="0"/>
            </a:endParaRPr>
          </a:p>
          <a:p>
            <a:pPr algn="ctr"/>
            <a:r>
              <a:rPr lang="en-US" dirty="0" smtClean="0">
                <a:solidFill>
                  <a:schemeClr val="accent1">
                    <a:lumMod val="50000"/>
                  </a:schemeClr>
                </a:solidFill>
                <a:latin typeface="Eras Bold ITC" pitchFamily="34" charset="0"/>
              </a:rPr>
              <a:t>When will I do this?</a:t>
            </a:r>
          </a:p>
          <a:p>
            <a:pPr algn="ctr"/>
            <a:endParaRPr lang="en-US" dirty="0" smtClean="0">
              <a:solidFill>
                <a:schemeClr val="accent1">
                  <a:lumMod val="50000"/>
                </a:schemeClr>
              </a:solidFill>
              <a:latin typeface="Eras Bold ITC" pitchFamily="34" charset="0"/>
            </a:endParaRPr>
          </a:p>
          <a:p>
            <a:pPr algn="ctr"/>
            <a:r>
              <a:rPr lang="en-US" dirty="0" smtClean="0">
                <a:solidFill>
                  <a:schemeClr val="accent1">
                    <a:lumMod val="50000"/>
                  </a:schemeClr>
                </a:solidFill>
                <a:latin typeface="Eras Bold ITC" pitchFamily="34" charset="0"/>
              </a:rPr>
              <a:t>How will I quantify any desired results?</a:t>
            </a:r>
          </a:p>
          <a:p>
            <a:pPr algn="ctr"/>
            <a:endParaRPr lang="en-US" dirty="0" smtClean="0">
              <a:solidFill>
                <a:schemeClr val="accent1">
                  <a:lumMod val="50000"/>
                </a:schemeClr>
              </a:solidFill>
              <a:latin typeface="Eras Bold ITC" pitchFamily="34" charset="0"/>
            </a:endParaRPr>
          </a:p>
          <a:p>
            <a:pPr algn="ctr"/>
            <a:r>
              <a:rPr lang="en-US" dirty="0" smtClean="0">
                <a:solidFill>
                  <a:schemeClr val="accent1">
                    <a:lumMod val="50000"/>
                  </a:schemeClr>
                </a:solidFill>
                <a:latin typeface="Eras Bold ITC" pitchFamily="34" charset="0"/>
              </a:rPr>
              <a:t>Who can I collaborate with to make this a success?</a:t>
            </a:r>
          </a:p>
          <a:p>
            <a:pPr algn="ctr"/>
            <a:endParaRPr lang="en-US" dirty="0" smtClean="0">
              <a:solidFill>
                <a:schemeClr val="accent1">
                  <a:lumMod val="50000"/>
                </a:schemeClr>
              </a:solidFill>
              <a:latin typeface="Eras Bold ITC" pitchFamily="34" charset="0"/>
            </a:endParaRPr>
          </a:p>
          <a:p>
            <a:pPr algn="ctr"/>
            <a:r>
              <a:rPr lang="en-US" dirty="0" smtClean="0">
                <a:solidFill>
                  <a:schemeClr val="accent1">
                    <a:lumMod val="50000"/>
                  </a:schemeClr>
                </a:solidFill>
                <a:latin typeface="Eras Bold ITC" pitchFamily="34" charset="0"/>
              </a:rPr>
              <a:t>Where can get more information about </a:t>
            </a:r>
            <a:r>
              <a:rPr lang="en-US" dirty="0" err="1" smtClean="0">
                <a:solidFill>
                  <a:schemeClr val="accent1">
                    <a:lumMod val="50000"/>
                  </a:schemeClr>
                </a:solidFill>
                <a:latin typeface="Eras Bold ITC" pitchFamily="34" charset="0"/>
              </a:rPr>
              <a:t>gameplay</a:t>
            </a:r>
            <a:r>
              <a:rPr lang="en-US" dirty="0" smtClean="0">
                <a:solidFill>
                  <a:schemeClr val="accent1">
                    <a:lumMod val="50000"/>
                  </a:schemeClr>
                </a:solidFill>
                <a:latin typeface="Eras Bold ITC" pitchFamily="34" charset="0"/>
              </a:rPr>
              <a:t> in the classroom?</a:t>
            </a:r>
          </a:p>
          <a:p>
            <a:pPr algn="ctr"/>
            <a:endParaRPr lang="en-US" sz="2400" dirty="0" smtClean="0">
              <a:solidFill>
                <a:schemeClr val="accent1">
                  <a:lumMod val="50000"/>
                </a:schemeClr>
              </a:solidFill>
              <a:latin typeface="Eras Bold ITC" pitchFamily="34" charset="0"/>
            </a:endParaRPr>
          </a:p>
          <a:p>
            <a:pPr algn="ctr"/>
            <a:r>
              <a:rPr lang="en-US" dirty="0" smtClean="0">
                <a:solidFill>
                  <a:schemeClr val="accent1">
                    <a:lumMod val="50000"/>
                  </a:schemeClr>
                </a:solidFill>
                <a:latin typeface="Eras Bold ITC" pitchFamily="34" charset="0"/>
              </a:rPr>
              <a:t>Am I ready for kids to be EXCITED about ______ AND STEM!? </a:t>
            </a:r>
            <a:endParaRPr lang="en-US" dirty="0">
              <a:solidFill>
                <a:schemeClr val="accent1">
                  <a:lumMod val="50000"/>
                </a:schemeClr>
              </a:solidFill>
              <a:latin typeface="Eras Bold ITC" pitchFamily="34" charset="0"/>
            </a:endParaRPr>
          </a:p>
        </p:txBody>
      </p:sp>
      <p:sp>
        <p:nvSpPr>
          <p:cNvPr id="8" name="Down Arrow 7"/>
          <p:cNvSpPr/>
          <p:nvPr/>
        </p:nvSpPr>
        <p:spPr>
          <a:xfrm>
            <a:off x="4343400" y="1752600"/>
            <a:ext cx="4572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4343400" y="2362200"/>
            <a:ext cx="4572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343400" y="2895600"/>
            <a:ext cx="4572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343400" y="3429000"/>
            <a:ext cx="4572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43400" y="3962400"/>
            <a:ext cx="4572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343400" y="4495800"/>
            <a:ext cx="4572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343400" y="5105400"/>
            <a:ext cx="4572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PYG Community</a:t>
            </a:r>
            <a:endParaRPr lang="en-US" sz="3200" dirty="0">
              <a:solidFill>
                <a:schemeClr val="accent1">
                  <a:lumMod val="50000"/>
                </a:schemeClr>
              </a:solidFill>
              <a:latin typeface="Eras Bold ITC" pitchFamily="34" charset="0"/>
            </a:endParaRPr>
          </a:p>
        </p:txBody>
      </p:sp>
      <p:sp>
        <p:nvSpPr>
          <p:cNvPr id="6" name="TextBox 5"/>
          <p:cNvSpPr txBox="1"/>
          <p:nvPr/>
        </p:nvSpPr>
        <p:spPr>
          <a:xfrm>
            <a:off x="457200" y="1524000"/>
            <a:ext cx="3657600" cy="923330"/>
          </a:xfrm>
          <a:prstGeom prst="rect">
            <a:avLst/>
          </a:prstGeom>
          <a:noFill/>
        </p:spPr>
        <p:txBody>
          <a:bodyPr wrap="square" rtlCol="0">
            <a:spAutoFit/>
          </a:bodyPr>
          <a:lstStyle/>
          <a:p>
            <a:r>
              <a:rPr lang="en-US" dirty="0" smtClean="0">
                <a:solidFill>
                  <a:schemeClr val="accent1">
                    <a:lumMod val="50000"/>
                  </a:schemeClr>
                </a:solidFill>
                <a:latin typeface="Eras Bold ITC" pitchFamily="34" charset="0"/>
              </a:rPr>
              <a:t>timothykubinak@spsk12.net</a:t>
            </a:r>
          </a:p>
          <a:p>
            <a:r>
              <a:rPr lang="en-US" dirty="0" smtClean="0">
                <a:solidFill>
                  <a:schemeClr val="accent1">
                    <a:lumMod val="50000"/>
                  </a:schemeClr>
                </a:solidFill>
                <a:latin typeface="Eras Bold ITC" pitchFamily="34" charset="0"/>
              </a:rPr>
              <a:t>Join </a:t>
            </a:r>
            <a:r>
              <a:rPr lang="en-US" dirty="0" smtClean="0">
                <a:solidFill>
                  <a:schemeClr val="accent1">
                    <a:lumMod val="50000"/>
                  </a:schemeClr>
                </a:solidFill>
                <a:latin typeface="Eras Bold ITC" pitchFamily="34" charset="0"/>
              </a:rPr>
              <a:t>the </a:t>
            </a:r>
            <a:r>
              <a:rPr lang="en-US" dirty="0" err="1" smtClean="0">
                <a:solidFill>
                  <a:schemeClr val="accent1">
                    <a:lumMod val="50000"/>
                  </a:schemeClr>
                </a:solidFill>
                <a:latin typeface="Eras Bold ITC" pitchFamily="34" charset="0"/>
              </a:rPr>
              <a:t>GroupMe</a:t>
            </a:r>
            <a:r>
              <a:rPr lang="en-US" dirty="0" smtClean="0">
                <a:solidFill>
                  <a:schemeClr val="accent1">
                    <a:lumMod val="50000"/>
                  </a:schemeClr>
                </a:solidFill>
                <a:latin typeface="Eras Bold ITC" pitchFamily="34" charset="0"/>
              </a:rPr>
              <a:t> Chat!</a:t>
            </a:r>
          </a:p>
          <a:p>
            <a:r>
              <a:rPr lang="en-US" dirty="0" smtClean="0">
                <a:solidFill>
                  <a:schemeClr val="accent1">
                    <a:lumMod val="50000"/>
                  </a:schemeClr>
                </a:solidFill>
                <a:latin typeface="Eras Bold ITC" pitchFamily="34" charset="0"/>
              </a:rPr>
              <a:t>(Sign up to be sent an invite)</a:t>
            </a:r>
            <a:endParaRPr lang="en-US" dirty="0">
              <a:solidFill>
                <a:schemeClr val="accent1">
                  <a:lumMod val="50000"/>
                </a:schemeClr>
              </a:solidFill>
              <a:latin typeface="Eras Bold ITC"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533400" y="2133600"/>
            <a:ext cx="3200400" cy="1987134"/>
          </a:xfrm>
          <a:prstGeom prst="rect">
            <a:avLst/>
          </a:prstGeom>
          <a:noFill/>
          <a:ln w="9525">
            <a:noFill/>
            <a:miter lim="800000"/>
            <a:headEnd/>
            <a:tailEnd/>
          </a:ln>
        </p:spPr>
      </p:pic>
      <p:sp>
        <p:nvSpPr>
          <p:cNvPr id="8" name="TextBox 7"/>
          <p:cNvSpPr txBox="1"/>
          <p:nvPr/>
        </p:nvSpPr>
        <p:spPr>
          <a:xfrm>
            <a:off x="4495800" y="1524000"/>
            <a:ext cx="3505200" cy="923330"/>
          </a:xfrm>
          <a:prstGeom prst="rect">
            <a:avLst/>
          </a:prstGeom>
          <a:noFill/>
        </p:spPr>
        <p:txBody>
          <a:bodyPr wrap="square" rtlCol="0">
            <a:spAutoFit/>
          </a:bodyPr>
          <a:lstStyle/>
          <a:p>
            <a:r>
              <a:rPr lang="en-US" dirty="0" smtClean="0">
                <a:solidFill>
                  <a:schemeClr val="accent1">
                    <a:lumMod val="50000"/>
                  </a:schemeClr>
                </a:solidFill>
                <a:latin typeface="Eras Bold ITC" pitchFamily="34" charset="0"/>
              </a:rPr>
              <a:t>Check out the PYG website! </a:t>
            </a:r>
            <a:br>
              <a:rPr lang="en-US" dirty="0" smtClean="0">
                <a:solidFill>
                  <a:schemeClr val="accent1">
                    <a:lumMod val="50000"/>
                  </a:schemeClr>
                </a:solidFill>
                <a:latin typeface="Eras Bold ITC" pitchFamily="34" charset="0"/>
              </a:rPr>
            </a:br>
            <a:r>
              <a:rPr lang="en-US" dirty="0" smtClean="0">
                <a:solidFill>
                  <a:schemeClr val="accent1">
                    <a:lumMod val="50000"/>
                  </a:schemeClr>
                </a:solidFill>
                <a:latin typeface="Eras Bold ITC" pitchFamily="34" charset="0"/>
              </a:rPr>
              <a:t>(games; news; events</a:t>
            </a:r>
            <a:r>
              <a:rPr lang="en-US" dirty="0" smtClean="0">
                <a:solidFill>
                  <a:schemeClr val="accent1">
                    <a:lumMod val="50000"/>
                  </a:schemeClr>
                </a:solidFill>
                <a:latin typeface="Eras Bold ITC" pitchFamily="34" charset="0"/>
              </a:rPr>
              <a:t>)</a:t>
            </a:r>
          </a:p>
          <a:p>
            <a:r>
              <a:rPr lang="en-US" dirty="0" smtClean="0">
                <a:solidFill>
                  <a:schemeClr val="accent1">
                    <a:lumMod val="50000"/>
                  </a:schemeClr>
                </a:solidFill>
                <a:latin typeface="Eras Bold ITC" pitchFamily="34" charset="0"/>
              </a:rPr>
              <a:t>http://pyg.weebly.com</a:t>
            </a:r>
            <a:endParaRPr lang="en-US" dirty="0">
              <a:solidFill>
                <a:schemeClr val="accent1">
                  <a:lumMod val="50000"/>
                </a:schemeClr>
              </a:solidFill>
              <a:latin typeface="Eras Bold ITC" pitchFamily="34" charset="0"/>
            </a:endParaRPr>
          </a:p>
        </p:txBody>
      </p:sp>
      <p:pic>
        <p:nvPicPr>
          <p:cNvPr id="3075" name="Picture 3"/>
          <p:cNvPicPr>
            <a:picLocks noChangeAspect="1" noChangeArrowheads="1"/>
          </p:cNvPicPr>
          <p:nvPr/>
        </p:nvPicPr>
        <p:blipFill>
          <a:blip r:embed="rId4" cstate="print"/>
          <a:srcRect/>
          <a:stretch>
            <a:fillRect/>
          </a:stretch>
        </p:blipFill>
        <p:spPr bwMode="auto">
          <a:xfrm>
            <a:off x="4876800" y="2590800"/>
            <a:ext cx="1752600" cy="1163330"/>
          </a:xfrm>
          <a:prstGeom prst="rect">
            <a:avLst/>
          </a:prstGeom>
          <a:noFill/>
          <a:ln w="9525">
            <a:noFill/>
            <a:miter lim="800000"/>
            <a:headEnd/>
            <a:tailEnd/>
          </a:ln>
        </p:spPr>
      </p:pic>
      <p:sp>
        <p:nvSpPr>
          <p:cNvPr id="10" name="TextBox 9"/>
          <p:cNvSpPr txBox="1"/>
          <p:nvPr/>
        </p:nvSpPr>
        <p:spPr>
          <a:xfrm>
            <a:off x="1752600" y="4191000"/>
            <a:ext cx="5562600" cy="1107996"/>
          </a:xfrm>
          <a:prstGeom prst="rect">
            <a:avLst/>
          </a:prstGeom>
          <a:noFill/>
        </p:spPr>
        <p:txBody>
          <a:bodyPr wrap="square" rtlCol="0">
            <a:spAutoFit/>
          </a:bodyPr>
          <a:lstStyle/>
          <a:p>
            <a:r>
              <a:rPr lang="en-US" dirty="0" smtClean="0">
                <a:solidFill>
                  <a:schemeClr val="accent1">
                    <a:lumMod val="50000"/>
                  </a:schemeClr>
                </a:solidFill>
                <a:latin typeface="Eras Bold ITC" pitchFamily="34" charset="0"/>
              </a:rPr>
              <a:t>I tweet game ideas, resources, and research when I see it… </a:t>
            </a:r>
            <a:r>
              <a:rPr lang="en-US" sz="2400" dirty="0" smtClean="0">
                <a:solidFill>
                  <a:schemeClr val="accent1">
                    <a:lumMod val="50000"/>
                  </a:schemeClr>
                </a:solidFill>
                <a:latin typeface="Eras Bold ITC" pitchFamily="34" charset="0"/>
              </a:rPr>
              <a:t>@</a:t>
            </a:r>
            <a:r>
              <a:rPr lang="en-US" sz="2400" dirty="0" err="1" smtClean="0">
                <a:solidFill>
                  <a:schemeClr val="accent1">
                    <a:lumMod val="50000"/>
                  </a:schemeClr>
                </a:solidFill>
                <a:latin typeface="Eras Bold ITC" pitchFamily="34" charset="0"/>
              </a:rPr>
              <a:t>MrKteachesSTEM</a:t>
            </a:r>
            <a:r>
              <a:rPr lang="en-US" sz="2400" dirty="0" smtClean="0">
                <a:solidFill>
                  <a:schemeClr val="accent1">
                    <a:lumMod val="50000"/>
                  </a:schemeClr>
                </a:solidFill>
                <a:latin typeface="Eras Bold ITC" pitchFamily="34" charset="0"/>
              </a:rPr>
              <a:t>- </a:t>
            </a:r>
            <a:r>
              <a:rPr lang="en-US" sz="2400" dirty="0" err="1" smtClean="0">
                <a:solidFill>
                  <a:srgbClr val="FF0000"/>
                </a:solidFill>
                <a:latin typeface="Eras Bold ITC" pitchFamily="34" charset="0"/>
              </a:rPr>
              <a:t>Hashtag</a:t>
            </a:r>
            <a:r>
              <a:rPr lang="en-US" sz="2400" dirty="0" smtClean="0">
                <a:solidFill>
                  <a:srgbClr val="FF0000"/>
                </a:solidFill>
                <a:latin typeface="Eras Bold ITC" pitchFamily="34" charset="0"/>
              </a:rPr>
              <a:t> #PYG</a:t>
            </a:r>
            <a:endParaRPr lang="en-US" sz="2400" dirty="0">
              <a:solidFill>
                <a:srgbClr val="FF0000"/>
              </a:solidFill>
              <a:latin typeface="Eras Bold ITC" pitchFamily="34" charset="0"/>
            </a:endParaRPr>
          </a:p>
        </p:txBody>
      </p:sp>
      <p:pic>
        <p:nvPicPr>
          <p:cNvPr id="3076" name="Picture 4"/>
          <p:cNvPicPr>
            <a:picLocks noChangeAspect="1" noChangeArrowheads="1"/>
          </p:cNvPicPr>
          <p:nvPr/>
        </p:nvPicPr>
        <p:blipFill>
          <a:blip r:embed="rId5" cstate="print"/>
          <a:srcRect/>
          <a:stretch>
            <a:fillRect/>
          </a:stretch>
        </p:blipFill>
        <p:spPr bwMode="auto">
          <a:xfrm>
            <a:off x="4191000" y="4953000"/>
            <a:ext cx="2057400" cy="13084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458200" cy="5333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838200" y="1219200"/>
            <a:ext cx="7543800" cy="3816429"/>
          </a:xfrm>
          <a:prstGeom prst="rect">
            <a:avLst/>
          </a:prstGeom>
          <a:noFill/>
        </p:spPr>
        <p:txBody>
          <a:bodyPr wrap="square" rtlCol="0">
            <a:spAutoFit/>
          </a:bodyPr>
          <a:lstStyle/>
          <a:p>
            <a:r>
              <a:rPr lang="en-US" sz="2200" dirty="0" smtClean="0">
                <a:solidFill>
                  <a:schemeClr val="accent1">
                    <a:lumMod val="50000"/>
                  </a:schemeClr>
                </a:solidFill>
                <a:latin typeface="Eras Bold ITC" pitchFamily="34" charset="0"/>
              </a:rPr>
              <a:t>Acknowledgements:</a:t>
            </a:r>
          </a:p>
          <a:p>
            <a:endParaRPr lang="en-US" sz="2200" dirty="0">
              <a:solidFill>
                <a:schemeClr val="tx2">
                  <a:lumMod val="50000"/>
                </a:schemeClr>
              </a:solidFill>
              <a:latin typeface="Eras Bold ITC" pitchFamily="34" charset="0"/>
            </a:endParaRPr>
          </a:p>
          <a:p>
            <a:r>
              <a:rPr lang="en-US" sz="2200" dirty="0" smtClean="0">
                <a:solidFill>
                  <a:schemeClr val="accent1">
                    <a:lumMod val="50000"/>
                  </a:schemeClr>
                </a:solidFill>
                <a:latin typeface="Eras Bold ITC" pitchFamily="34" charset="0"/>
              </a:rPr>
              <a:t>The PYG project would not have been possible without the support of the following people/organizations. You should check them out.</a:t>
            </a:r>
          </a:p>
          <a:p>
            <a:endParaRPr lang="en-US" sz="2200" dirty="0" smtClean="0">
              <a:solidFill>
                <a:schemeClr val="tx2">
                  <a:lumMod val="50000"/>
                </a:schemeClr>
              </a:solidFill>
              <a:latin typeface="Eras Bold ITC" pitchFamily="34" charset="0"/>
            </a:endParaRPr>
          </a:p>
          <a:p>
            <a:r>
              <a:rPr lang="en-US" sz="2200" dirty="0" smtClean="0">
                <a:solidFill>
                  <a:schemeClr val="accent1">
                    <a:lumMod val="50000"/>
                  </a:schemeClr>
                </a:solidFill>
                <a:latin typeface="Eras Bold ITC" pitchFamily="34" charset="0"/>
              </a:rPr>
              <a:t>VCTM/NCTM</a:t>
            </a:r>
            <a:endParaRPr lang="en-US" sz="2200" dirty="0">
              <a:solidFill>
                <a:schemeClr val="accent1">
                  <a:lumMod val="50000"/>
                </a:schemeClr>
              </a:solidFill>
              <a:latin typeface="Eras Bold ITC" pitchFamily="34" charset="0"/>
            </a:endParaRPr>
          </a:p>
          <a:p>
            <a:r>
              <a:rPr lang="en-US" sz="2200" dirty="0" smtClean="0">
                <a:solidFill>
                  <a:schemeClr val="accent1">
                    <a:lumMod val="50000"/>
                  </a:schemeClr>
                </a:solidFill>
                <a:latin typeface="Eras Bold ITC" pitchFamily="34" charset="0"/>
              </a:rPr>
              <a:t>DonorsChoose.org</a:t>
            </a:r>
          </a:p>
          <a:p>
            <a:r>
              <a:rPr lang="en-US" sz="2200" dirty="0" smtClean="0">
                <a:solidFill>
                  <a:schemeClr val="accent1">
                    <a:lumMod val="50000"/>
                  </a:schemeClr>
                </a:solidFill>
                <a:latin typeface="Eras Bold ITC" pitchFamily="34" charset="0"/>
              </a:rPr>
              <a:t>Mr. Daniel O’Leary, Principal, JYMS</a:t>
            </a:r>
          </a:p>
          <a:p>
            <a:r>
              <a:rPr lang="en-US" sz="2200" dirty="0" smtClean="0">
                <a:solidFill>
                  <a:schemeClr val="accent1">
                    <a:lumMod val="50000"/>
                  </a:schemeClr>
                </a:solidFill>
                <a:latin typeface="Eras Bold ITC" pitchFamily="34" charset="0"/>
              </a:rPr>
              <a:t>JYMS PTSA</a:t>
            </a:r>
          </a:p>
          <a:p>
            <a:r>
              <a:rPr lang="en-US" sz="2200" dirty="0" smtClean="0">
                <a:solidFill>
                  <a:schemeClr val="accent1">
                    <a:lumMod val="50000"/>
                  </a:schemeClr>
                </a:solidFill>
                <a:latin typeface="Eras Bold ITC" pitchFamily="34" charset="0"/>
              </a:rPr>
              <a:t>My wife and kids</a:t>
            </a:r>
            <a:endParaRPr lang="en-US" sz="2200" dirty="0">
              <a:solidFill>
                <a:schemeClr val="accent1">
                  <a:lumMod val="50000"/>
                </a:schemeClr>
              </a:solidFill>
              <a:latin typeface="Eras Bold ITC" pitchFamily="34" charset="0"/>
            </a:endParaRPr>
          </a:p>
        </p:txBody>
      </p:sp>
      <p:pic>
        <p:nvPicPr>
          <p:cNvPr id="14339" name="Picture 3"/>
          <p:cNvPicPr>
            <a:picLocks noChangeAspect="1" noChangeArrowheads="1"/>
          </p:cNvPicPr>
          <p:nvPr/>
        </p:nvPicPr>
        <p:blipFill>
          <a:blip r:embed="rId3" cstate="print"/>
          <a:srcRect/>
          <a:stretch>
            <a:fillRect/>
          </a:stretch>
        </p:blipFill>
        <p:spPr bwMode="auto">
          <a:xfrm>
            <a:off x="3352800" y="4495800"/>
            <a:ext cx="509588" cy="574249"/>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3886200" y="4495800"/>
            <a:ext cx="490095" cy="561975"/>
          </a:xfrm>
          <a:prstGeom prst="rect">
            <a:avLst/>
          </a:prstGeom>
          <a:noFill/>
          <a:ln w="9525">
            <a:noFill/>
            <a:miter lim="800000"/>
            <a:headEnd/>
            <a:tailEnd/>
          </a:ln>
        </p:spPr>
      </p:pic>
      <p:pic>
        <p:nvPicPr>
          <p:cNvPr id="14342" name="Picture 6"/>
          <p:cNvPicPr>
            <a:picLocks noChangeAspect="1" noChangeArrowheads="1"/>
          </p:cNvPicPr>
          <p:nvPr/>
        </p:nvPicPr>
        <p:blipFill>
          <a:blip r:embed="rId5" cstate="print"/>
          <a:srcRect/>
          <a:stretch>
            <a:fillRect/>
          </a:stretch>
        </p:blipFill>
        <p:spPr bwMode="auto">
          <a:xfrm>
            <a:off x="4419600" y="4495800"/>
            <a:ext cx="457200" cy="566928"/>
          </a:xfrm>
          <a:prstGeom prst="rect">
            <a:avLst/>
          </a:prstGeom>
          <a:noFill/>
          <a:ln w="9525">
            <a:noFill/>
            <a:miter lim="800000"/>
            <a:headEnd/>
            <a:tailEnd/>
          </a:ln>
        </p:spPr>
      </p:pic>
      <p:sp>
        <p:nvSpPr>
          <p:cNvPr id="11" name="Title 1"/>
          <p:cNvSpPr txBox="1">
            <a:spLocks/>
          </p:cNvSpPr>
          <p:nvPr/>
        </p:nvSpPr>
        <p:spPr>
          <a:xfrm>
            <a:off x="228600" y="5638800"/>
            <a:ext cx="8458200" cy="533399"/>
          </a:xfrm>
          <a:prstGeom prst="rect">
            <a:avLst/>
          </a:prstGeom>
        </p:spPr>
        <p:txBody>
          <a:bodyPr vert="horz" lIns="91440" tIns="45720" rIns="91440" bIns="45720" rtlCol="0" anchor="ctr">
            <a:normAutofit/>
          </a:bodyPr>
          <a:lstStyle/>
          <a:p>
            <a:pPr lvl="0" algn="ctr">
              <a:spcBef>
                <a:spcPct val="0"/>
              </a:spcBef>
            </a:pPr>
            <a:r>
              <a:rPr kumimoji="0" lang="en-US" sz="1600" b="0" i="0" u="none" strike="noStrike" kern="1200" cap="none" spc="0" normalizeH="0" baseline="0" noProof="0" dirty="0" smtClean="0">
                <a:ln>
                  <a:noFill/>
                </a:ln>
                <a:solidFill>
                  <a:schemeClr val="accent1">
                    <a:lumMod val="50000"/>
                  </a:schemeClr>
                </a:solidFill>
                <a:effectLst/>
                <a:uLnTx/>
                <a:uFillTx/>
                <a:latin typeface="Eras Bold ITC" pitchFamily="34" charset="0"/>
                <a:ea typeface="+mj-ea"/>
                <a:cs typeface="+mj-cs"/>
              </a:rPr>
              <a:t>Background Credit: Deviant</a:t>
            </a:r>
            <a:r>
              <a:rPr lang="en-US" sz="1600" dirty="0">
                <a:solidFill>
                  <a:schemeClr val="accent1">
                    <a:lumMod val="50000"/>
                  </a:schemeClr>
                </a:solidFill>
                <a:latin typeface="Eras Bold ITC" pitchFamily="34" charset="0"/>
                <a:ea typeface="+mj-ea"/>
                <a:cs typeface="+mj-cs"/>
              </a:rPr>
              <a:t> Art; http://tinyurl.com/mvx2two</a:t>
            </a:r>
            <a:endParaRPr kumimoji="0" lang="en-US" sz="1600" b="0" i="0" u="none" strike="noStrike" kern="1200" cap="none" spc="0" normalizeH="0" baseline="0" noProof="0" dirty="0" smtClean="0">
              <a:ln>
                <a:noFill/>
              </a:ln>
              <a:solidFill>
                <a:schemeClr val="accent1">
                  <a:lumMod val="50000"/>
                </a:schemeClr>
              </a:solidFill>
              <a:effectLst/>
              <a:uLnTx/>
              <a:uFillTx/>
              <a:latin typeface="Eras Bold ITC"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100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anim calcmode="lin" valueType="num">
                                      <p:cBhvr>
                                        <p:cTn id="8" dur="2000" fill="hold"/>
                                        <p:tgtEl>
                                          <p:spTgt spid="14339"/>
                                        </p:tgtEl>
                                        <p:attrNameLst>
                                          <p:attrName>style.rotation</p:attrName>
                                        </p:attrNameLst>
                                      </p:cBhvr>
                                      <p:tavLst>
                                        <p:tav tm="0">
                                          <p:val>
                                            <p:fltVal val="720"/>
                                          </p:val>
                                        </p:tav>
                                        <p:tav tm="100000">
                                          <p:val>
                                            <p:fltVal val="0"/>
                                          </p:val>
                                        </p:tav>
                                      </p:tavLst>
                                    </p:anim>
                                    <p:anim calcmode="lin" valueType="num">
                                      <p:cBhvr>
                                        <p:cTn id="9" dur="2000" fill="hold"/>
                                        <p:tgtEl>
                                          <p:spTgt spid="14339"/>
                                        </p:tgtEl>
                                        <p:attrNameLst>
                                          <p:attrName>ppt_h</p:attrName>
                                        </p:attrNameLst>
                                      </p:cBhvr>
                                      <p:tavLst>
                                        <p:tav tm="0">
                                          <p:val>
                                            <p:fltVal val="0"/>
                                          </p:val>
                                        </p:tav>
                                        <p:tav tm="100000">
                                          <p:val>
                                            <p:strVal val="#ppt_h"/>
                                          </p:val>
                                        </p:tav>
                                      </p:tavLst>
                                    </p:anim>
                                    <p:anim calcmode="lin" valueType="num">
                                      <p:cBhvr>
                                        <p:cTn id="10" dur="2000" fill="hold"/>
                                        <p:tgtEl>
                                          <p:spTgt spid="14339"/>
                                        </p:tgtEl>
                                        <p:attrNameLst>
                                          <p:attrName>ppt_w</p:attrName>
                                        </p:attrNameLst>
                                      </p:cBhvr>
                                      <p:tavLst>
                                        <p:tav tm="0">
                                          <p:val>
                                            <p:fltVal val="0"/>
                                          </p:val>
                                        </p:tav>
                                        <p:tav tm="100000">
                                          <p:val>
                                            <p:strVal val="#ppt_w"/>
                                          </p:val>
                                        </p:tav>
                                      </p:tavLst>
                                    </p:anim>
                                  </p:childTnLst>
                                </p:cTn>
                              </p:par>
                            </p:childTnLst>
                          </p:cTn>
                        </p:par>
                        <p:par>
                          <p:cTn id="11" fill="hold">
                            <p:stCondLst>
                              <p:cond delay="3000"/>
                            </p:stCondLst>
                            <p:childTnLst>
                              <p:par>
                                <p:cTn id="12" presetID="35" presetClass="entr" presetSubtype="0" fill="hold" nodeType="afterEffect">
                                  <p:stCondLst>
                                    <p:cond delay="1000"/>
                                  </p:stCondLst>
                                  <p:childTnLst>
                                    <p:set>
                                      <p:cBhvr>
                                        <p:cTn id="13" dur="1" fill="hold">
                                          <p:stCondLst>
                                            <p:cond delay="0"/>
                                          </p:stCondLst>
                                        </p:cTn>
                                        <p:tgtEl>
                                          <p:spTgt spid="14340"/>
                                        </p:tgtEl>
                                        <p:attrNameLst>
                                          <p:attrName>style.visibility</p:attrName>
                                        </p:attrNameLst>
                                      </p:cBhvr>
                                      <p:to>
                                        <p:strVal val="visible"/>
                                      </p:to>
                                    </p:set>
                                    <p:animEffect transition="in" filter="fade">
                                      <p:cBhvr>
                                        <p:cTn id="14" dur="2000"/>
                                        <p:tgtEl>
                                          <p:spTgt spid="14340"/>
                                        </p:tgtEl>
                                      </p:cBhvr>
                                    </p:animEffect>
                                    <p:anim calcmode="lin" valueType="num">
                                      <p:cBhvr>
                                        <p:cTn id="15" dur="2000" fill="hold"/>
                                        <p:tgtEl>
                                          <p:spTgt spid="14340"/>
                                        </p:tgtEl>
                                        <p:attrNameLst>
                                          <p:attrName>style.rotation</p:attrName>
                                        </p:attrNameLst>
                                      </p:cBhvr>
                                      <p:tavLst>
                                        <p:tav tm="0">
                                          <p:val>
                                            <p:fltVal val="720"/>
                                          </p:val>
                                        </p:tav>
                                        <p:tav tm="100000">
                                          <p:val>
                                            <p:fltVal val="0"/>
                                          </p:val>
                                        </p:tav>
                                      </p:tavLst>
                                    </p:anim>
                                    <p:anim calcmode="lin" valueType="num">
                                      <p:cBhvr>
                                        <p:cTn id="16" dur="2000" fill="hold"/>
                                        <p:tgtEl>
                                          <p:spTgt spid="14340"/>
                                        </p:tgtEl>
                                        <p:attrNameLst>
                                          <p:attrName>ppt_h</p:attrName>
                                        </p:attrNameLst>
                                      </p:cBhvr>
                                      <p:tavLst>
                                        <p:tav tm="0">
                                          <p:val>
                                            <p:fltVal val="0"/>
                                          </p:val>
                                        </p:tav>
                                        <p:tav tm="100000">
                                          <p:val>
                                            <p:strVal val="#ppt_h"/>
                                          </p:val>
                                        </p:tav>
                                      </p:tavLst>
                                    </p:anim>
                                    <p:anim calcmode="lin" valueType="num">
                                      <p:cBhvr>
                                        <p:cTn id="17" dur="2000" fill="hold"/>
                                        <p:tgtEl>
                                          <p:spTgt spid="14340"/>
                                        </p:tgtEl>
                                        <p:attrNameLst>
                                          <p:attrName>ppt_w</p:attrName>
                                        </p:attrNameLst>
                                      </p:cBhvr>
                                      <p:tavLst>
                                        <p:tav tm="0">
                                          <p:val>
                                            <p:fltVal val="0"/>
                                          </p:val>
                                        </p:tav>
                                        <p:tav tm="100000">
                                          <p:val>
                                            <p:strVal val="#ppt_w"/>
                                          </p:val>
                                        </p:tav>
                                      </p:tavLst>
                                    </p:anim>
                                  </p:childTnLst>
                                </p:cTn>
                              </p:par>
                            </p:childTnLst>
                          </p:cTn>
                        </p:par>
                        <p:par>
                          <p:cTn id="18" fill="hold">
                            <p:stCondLst>
                              <p:cond delay="6000"/>
                            </p:stCondLst>
                            <p:childTnLst>
                              <p:par>
                                <p:cTn id="19" presetID="35" presetClass="entr" presetSubtype="0" fill="hold" nodeType="afterEffect">
                                  <p:stCondLst>
                                    <p:cond delay="1000"/>
                                  </p:stCondLst>
                                  <p:childTnLst>
                                    <p:set>
                                      <p:cBhvr>
                                        <p:cTn id="20" dur="1" fill="hold">
                                          <p:stCondLst>
                                            <p:cond delay="0"/>
                                          </p:stCondLst>
                                        </p:cTn>
                                        <p:tgtEl>
                                          <p:spTgt spid="14342"/>
                                        </p:tgtEl>
                                        <p:attrNameLst>
                                          <p:attrName>style.visibility</p:attrName>
                                        </p:attrNameLst>
                                      </p:cBhvr>
                                      <p:to>
                                        <p:strVal val="visible"/>
                                      </p:to>
                                    </p:set>
                                    <p:animEffect transition="in" filter="fade">
                                      <p:cBhvr>
                                        <p:cTn id="21" dur="2000"/>
                                        <p:tgtEl>
                                          <p:spTgt spid="14342"/>
                                        </p:tgtEl>
                                      </p:cBhvr>
                                    </p:animEffect>
                                    <p:anim calcmode="lin" valueType="num">
                                      <p:cBhvr>
                                        <p:cTn id="22" dur="2000" fill="hold"/>
                                        <p:tgtEl>
                                          <p:spTgt spid="14342"/>
                                        </p:tgtEl>
                                        <p:attrNameLst>
                                          <p:attrName>style.rotation</p:attrName>
                                        </p:attrNameLst>
                                      </p:cBhvr>
                                      <p:tavLst>
                                        <p:tav tm="0">
                                          <p:val>
                                            <p:fltVal val="720"/>
                                          </p:val>
                                        </p:tav>
                                        <p:tav tm="100000">
                                          <p:val>
                                            <p:fltVal val="0"/>
                                          </p:val>
                                        </p:tav>
                                      </p:tavLst>
                                    </p:anim>
                                    <p:anim calcmode="lin" valueType="num">
                                      <p:cBhvr>
                                        <p:cTn id="23" dur="2000" fill="hold"/>
                                        <p:tgtEl>
                                          <p:spTgt spid="14342"/>
                                        </p:tgtEl>
                                        <p:attrNameLst>
                                          <p:attrName>ppt_h</p:attrName>
                                        </p:attrNameLst>
                                      </p:cBhvr>
                                      <p:tavLst>
                                        <p:tav tm="0">
                                          <p:val>
                                            <p:fltVal val="0"/>
                                          </p:val>
                                        </p:tav>
                                        <p:tav tm="100000">
                                          <p:val>
                                            <p:strVal val="#ppt_h"/>
                                          </p:val>
                                        </p:tav>
                                      </p:tavLst>
                                    </p:anim>
                                    <p:anim calcmode="lin" valueType="num">
                                      <p:cBhvr>
                                        <p:cTn id="24" dur="2000" fill="hold"/>
                                        <p:tgtEl>
                                          <p:spTgt spid="143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tx2">
                    <a:lumMod val="50000"/>
                  </a:schemeClr>
                </a:solidFill>
                <a:latin typeface="Eras Bold ITC" pitchFamily="34" charset="0"/>
              </a:rPr>
              <a:t>Play Your GAMES: Generating Academic Meaning from Entertainment Systems.</a:t>
            </a:r>
            <a:endParaRPr lang="en-US" sz="1600" dirty="0">
              <a:solidFill>
                <a:schemeClr val="tx2">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tx2">
                    <a:lumMod val="50000"/>
                  </a:schemeClr>
                </a:solidFill>
                <a:latin typeface="Eras Bold ITC" pitchFamily="34" charset="0"/>
              </a:rPr>
              <a:t>Tim </a:t>
            </a:r>
            <a:r>
              <a:rPr lang="en-US" sz="1600" dirty="0" err="1" smtClean="0">
                <a:solidFill>
                  <a:schemeClr val="tx2">
                    <a:lumMod val="50000"/>
                  </a:schemeClr>
                </a:solidFill>
                <a:latin typeface="Eras Bold ITC" pitchFamily="34" charset="0"/>
              </a:rPr>
              <a:t>Kubinak</a:t>
            </a:r>
            <a:r>
              <a:rPr lang="en-US" sz="1600" dirty="0" smtClean="0">
                <a:solidFill>
                  <a:schemeClr val="tx2">
                    <a:lumMod val="50000"/>
                  </a:schemeClr>
                </a:solidFill>
                <a:latin typeface="Eras Bold ITC" pitchFamily="34" charset="0"/>
              </a:rPr>
              <a:t> </a:t>
            </a:r>
          </a:p>
        </p:txBody>
      </p:sp>
      <p:sp>
        <p:nvSpPr>
          <p:cNvPr id="5" name="TextBox 4"/>
          <p:cNvSpPr txBox="1"/>
          <p:nvPr/>
        </p:nvSpPr>
        <p:spPr>
          <a:xfrm>
            <a:off x="762000" y="1295400"/>
            <a:ext cx="7696200" cy="3785652"/>
          </a:xfrm>
          <a:prstGeom prst="rect">
            <a:avLst/>
          </a:prstGeom>
          <a:noFill/>
        </p:spPr>
        <p:txBody>
          <a:bodyPr wrap="square" rtlCol="0">
            <a:spAutoFit/>
          </a:bodyPr>
          <a:lstStyle/>
          <a:p>
            <a:r>
              <a:rPr lang="en-US" sz="2400" dirty="0" smtClean="0">
                <a:solidFill>
                  <a:schemeClr val="tx2">
                    <a:lumMod val="50000"/>
                  </a:schemeClr>
                </a:solidFill>
                <a:latin typeface="Eras Bold ITC" pitchFamily="34" charset="0"/>
              </a:rPr>
              <a:t>Tim </a:t>
            </a:r>
            <a:r>
              <a:rPr lang="en-US" sz="2400" dirty="0" err="1" smtClean="0">
                <a:solidFill>
                  <a:schemeClr val="tx2">
                    <a:lumMod val="50000"/>
                  </a:schemeClr>
                </a:solidFill>
                <a:latin typeface="Eras Bold ITC" pitchFamily="34" charset="0"/>
              </a:rPr>
              <a:t>Kubinak</a:t>
            </a:r>
            <a:endParaRPr lang="en-US" sz="2400" dirty="0" smtClean="0">
              <a:solidFill>
                <a:schemeClr val="tx2">
                  <a:lumMod val="50000"/>
                </a:schemeClr>
              </a:solidFill>
              <a:latin typeface="Eras Bold ITC" pitchFamily="34" charset="0"/>
            </a:endParaRPr>
          </a:p>
          <a:p>
            <a:r>
              <a:rPr lang="en-US" sz="2400" dirty="0" smtClean="0">
                <a:solidFill>
                  <a:schemeClr val="tx2">
                    <a:lumMod val="50000"/>
                  </a:schemeClr>
                </a:solidFill>
                <a:latin typeface="Eras Bold ITC" pitchFamily="34" charset="0"/>
              </a:rPr>
              <a:t>6</a:t>
            </a:r>
            <a:r>
              <a:rPr lang="en-US" sz="2400" baseline="30000" dirty="0" smtClean="0">
                <a:solidFill>
                  <a:schemeClr val="tx2">
                    <a:lumMod val="50000"/>
                  </a:schemeClr>
                </a:solidFill>
                <a:latin typeface="Eras Bold ITC" pitchFamily="34" charset="0"/>
              </a:rPr>
              <a:t>th</a:t>
            </a:r>
            <a:r>
              <a:rPr lang="en-US" sz="2400" dirty="0" smtClean="0">
                <a:solidFill>
                  <a:schemeClr val="tx2">
                    <a:lumMod val="50000"/>
                  </a:schemeClr>
                </a:solidFill>
                <a:latin typeface="Eras Bold ITC" pitchFamily="34" charset="0"/>
              </a:rPr>
              <a:t> Grade Mathematics</a:t>
            </a:r>
          </a:p>
          <a:p>
            <a:r>
              <a:rPr lang="en-US" sz="2400" dirty="0" smtClean="0">
                <a:solidFill>
                  <a:schemeClr val="tx2">
                    <a:lumMod val="50000"/>
                  </a:schemeClr>
                </a:solidFill>
                <a:latin typeface="Eras Bold ITC" pitchFamily="34" charset="0"/>
              </a:rPr>
              <a:t>John </a:t>
            </a:r>
            <a:r>
              <a:rPr lang="en-US" sz="2400" dirty="0" err="1" smtClean="0">
                <a:solidFill>
                  <a:schemeClr val="tx2">
                    <a:lumMod val="50000"/>
                  </a:schemeClr>
                </a:solidFill>
                <a:latin typeface="Eras Bold ITC" pitchFamily="34" charset="0"/>
              </a:rPr>
              <a:t>Yeates</a:t>
            </a:r>
            <a:r>
              <a:rPr lang="en-US" sz="2400" dirty="0" smtClean="0">
                <a:solidFill>
                  <a:schemeClr val="tx2">
                    <a:lumMod val="50000"/>
                  </a:schemeClr>
                </a:solidFill>
                <a:latin typeface="Eras Bold ITC" pitchFamily="34" charset="0"/>
              </a:rPr>
              <a:t> Middle School</a:t>
            </a:r>
          </a:p>
          <a:p>
            <a:r>
              <a:rPr lang="en-US" sz="2400" dirty="0" smtClean="0">
                <a:solidFill>
                  <a:schemeClr val="tx2">
                    <a:lumMod val="50000"/>
                  </a:schemeClr>
                </a:solidFill>
                <a:latin typeface="Eras Bold ITC" pitchFamily="34" charset="0"/>
              </a:rPr>
              <a:t>Suffolk, Virginia</a:t>
            </a:r>
          </a:p>
          <a:p>
            <a:r>
              <a:rPr lang="en-US" sz="2400" dirty="0" smtClean="0">
                <a:solidFill>
                  <a:schemeClr val="tx2">
                    <a:lumMod val="50000"/>
                  </a:schemeClr>
                </a:solidFill>
                <a:latin typeface="Eras Bold ITC" pitchFamily="34" charset="0"/>
              </a:rPr>
              <a:t>Twitter: @</a:t>
            </a:r>
            <a:r>
              <a:rPr lang="en-US" sz="2400" dirty="0" err="1" smtClean="0">
                <a:solidFill>
                  <a:schemeClr val="tx2">
                    <a:lumMod val="50000"/>
                  </a:schemeClr>
                </a:solidFill>
                <a:latin typeface="Eras Bold ITC" pitchFamily="34" charset="0"/>
              </a:rPr>
              <a:t>MrKteachesSTEM</a:t>
            </a:r>
            <a:endParaRPr lang="en-US" sz="2400" dirty="0" smtClean="0">
              <a:solidFill>
                <a:schemeClr val="tx2">
                  <a:lumMod val="50000"/>
                </a:schemeClr>
              </a:solidFill>
              <a:latin typeface="Eras Bold ITC" pitchFamily="34" charset="0"/>
            </a:endParaRPr>
          </a:p>
          <a:p>
            <a:r>
              <a:rPr lang="en-US" sz="2400" dirty="0" smtClean="0">
                <a:solidFill>
                  <a:schemeClr val="tx2">
                    <a:lumMod val="50000"/>
                  </a:schemeClr>
                </a:solidFill>
                <a:latin typeface="Eras Bold ITC" pitchFamily="34" charset="0"/>
              </a:rPr>
              <a:t>Web: </a:t>
            </a:r>
            <a:r>
              <a:rPr lang="en-US" sz="2400" dirty="0" smtClean="0">
                <a:solidFill>
                  <a:schemeClr val="tx2">
                    <a:lumMod val="50000"/>
                  </a:schemeClr>
                </a:solidFill>
                <a:latin typeface="Eras Bold ITC" pitchFamily="34" charset="0"/>
                <a:hlinkClick r:id="rId3"/>
              </a:rPr>
              <a:t>http://MrKteachesSTEM.weebly.com</a:t>
            </a:r>
            <a:endParaRPr lang="en-US" sz="2400" dirty="0" smtClean="0">
              <a:solidFill>
                <a:schemeClr val="tx2">
                  <a:lumMod val="50000"/>
                </a:schemeClr>
              </a:solidFill>
              <a:latin typeface="Eras Bold ITC" pitchFamily="34" charset="0"/>
            </a:endParaRPr>
          </a:p>
          <a:p>
            <a:r>
              <a:rPr lang="en-US" sz="2400" dirty="0" smtClean="0">
                <a:solidFill>
                  <a:schemeClr val="tx2">
                    <a:lumMod val="50000"/>
                  </a:schemeClr>
                </a:solidFill>
                <a:latin typeface="Eras Bold ITC" pitchFamily="34" charset="0"/>
              </a:rPr>
              <a:t>PYG: </a:t>
            </a:r>
            <a:r>
              <a:rPr lang="en-US" sz="2400" dirty="0" smtClean="0">
                <a:solidFill>
                  <a:schemeClr val="tx2">
                    <a:lumMod val="50000"/>
                  </a:schemeClr>
                </a:solidFill>
                <a:latin typeface="Eras Bold ITC" pitchFamily="34" charset="0"/>
                <a:hlinkClick r:id="rId4"/>
              </a:rPr>
              <a:t>http://pyg.weebly.com</a:t>
            </a:r>
            <a:r>
              <a:rPr lang="en-US" sz="2400" dirty="0" smtClean="0">
                <a:solidFill>
                  <a:schemeClr val="tx2">
                    <a:lumMod val="50000"/>
                  </a:schemeClr>
                </a:solidFill>
                <a:latin typeface="Eras Bold ITC" pitchFamily="34" charset="0"/>
              </a:rPr>
              <a:t> </a:t>
            </a:r>
          </a:p>
          <a:p>
            <a:r>
              <a:rPr lang="en-US" sz="2400" dirty="0" smtClean="0">
                <a:solidFill>
                  <a:schemeClr val="tx2">
                    <a:lumMod val="50000"/>
                  </a:schemeClr>
                </a:solidFill>
                <a:latin typeface="Eras Bold ITC" pitchFamily="34" charset="0"/>
              </a:rPr>
              <a:t>LinkedIn: Yes, I’m there</a:t>
            </a:r>
          </a:p>
          <a:p>
            <a:r>
              <a:rPr lang="en-US" sz="2400" dirty="0" smtClean="0">
                <a:solidFill>
                  <a:schemeClr val="tx2">
                    <a:lumMod val="50000"/>
                  </a:schemeClr>
                </a:solidFill>
                <a:latin typeface="Eras Bold ITC" pitchFamily="34" charset="0"/>
              </a:rPr>
              <a:t>Google: Yes, you may Google me.</a:t>
            </a:r>
          </a:p>
          <a:p>
            <a:r>
              <a:rPr lang="en-US" sz="2400" dirty="0" smtClean="0">
                <a:solidFill>
                  <a:schemeClr val="tx2">
                    <a:lumMod val="50000"/>
                  </a:schemeClr>
                </a:solidFill>
                <a:latin typeface="Eras Bold ITC" pitchFamily="34" charset="0"/>
              </a:rPr>
              <a:t>Bacon: Yes, please.</a:t>
            </a:r>
            <a:endParaRPr lang="en-US" sz="2400" dirty="0">
              <a:solidFill>
                <a:schemeClr val="tx2">
                  <a:lumMod val="50000"/>
                </a:schemeClr>
              </a:solidFill>
              <a:latin typeface="Eras Bold ITC"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What is Play Your GAMES (PYG)?</a:t>
            </a:r>
            <a:endParaRPr lang="en-US" sz="3200" dirty="0">
              <a:solidFill>
                <a:schemeClr val="accent1">
                  <a:lumMod val="50000"/>
                </a:schemeClr>
              </a:solidFill>
              <a:latin typeface="Eras Bold ITC" pitchFamily="34" charset="0"/>
            </a:endParaRPr>
          </a:p>
        </p:txBody>
      </p:sp>
      <p:sp>
        <p:nvSpPr>
          <p:cNvPr id="6" name="TextBox 5"/>
          <p:cNvSpPr txBox="1"/>
          <p:nvPr/>
        </p:nvSpPr>
        <p:spPr>
          <a:xfrm>
            <a:off x="685800" y="1600200"/>
            <a:ext cx="1600200" cy="461665"/>
          </a:xfrm>
          <a:prstGeom prst="rect">
            <a:avLst/>
          </a:prstGeom>
          <a:noFill/>
        </p:spPr>
        <p:txBody>
          <a:bodyPr wrap="square" rtlCol="0">
            <a:spAutoFit/>
          </a:bodyPr>
          <a:lstStyle/>
          <a:p>
            <a:r>
              <a:rPr lang="en-US" sz="2400" dirty="0" smtClean="0">
                <a:solidFill>
                  <a:schemeClr val="tx2">
                    <a:lumMod val="50000"/>
                  </a:schemeClr>
                </a:solidFill>
                <a:latin typeface="Eras Bold ITC" pitchFamily="34" charset="0"/>
              </a:rPr>
              <a:t>Science</a:t>
            </a:r>
            <a:endParaRPr lang="en-US" sz="2400" dirty="0">
              <a:solidFill>
                <a:schemeClr val="tx2">
                  <a:lumMod val="50000"/>
                </a:schemeClr>
              </a:solidFill>
              <a:latin typeface="Eras Bold ITC" pitchFamily="34" charset="0"/>
            </a:endParaRPr>
          </a:p>
        </p:txBody>
      </p:sp>
      <p:sp>
        <p:nvSpPr>
          <p:cNvPr id="7" name="TextBox 6"/>
          <p:cNvSpPr txBox="1"/>
          <p:nvPr/>
        </p:nvSpPr>
        <p:spPr>
          <a:xfrm>
            <a:off x="6248400" y="2286000"/>
            <a:ext cx="2209800" cy="461665"/>
          </a:xfrm>
          <a:prstGeom prst="rect">
            <a:avLst/>
          </a:prstGeom>
          <a:noFill/>
        </p:spPr>
        <p:txBody>
          <a:bodyPr wrap="square" rtlCol="0">
            <a:spAutoFit/>
          </a:bodyPr>
          <a:lstStyle/>
          <a:p>
            <a:r>
              <a:rPr lang="en-US" sz="2400" dirty="0" smtClean="0">
                <a:solidFill>
                  <a:schemeClr val="tx2">
                    <a:lumMod val="50000"/>
                  </a:schemeClr>
                </a:solidFill>
                <a:latin typeface="Eras Bold ITC" pitchFamily="34" charset="0"/>
              </a:rPr>
              <a:t>Engineering</a:t>
            </a:r>
            <a:endParaRPr lang="en-US" sz="2400" dirty="0">
              <a:solidFill>
                <a:schemeClr val="tx2">
                  <a:lumMod val="50000"/>
                </a:schemeClr>
              </a:solidFill>
              <a:latin typeface="Eras Bold ITC" pitchFamily="34" charset="0"/>
            </a:endParaRPr>
          </a:p>
        </p:txBody>
      </p:sp>
      <p:sp>
        <p:nvSpPr>
          <p:cNvPr id="8" name="TextBox 7"/>
          <p:cNvSpPr txBox="1"/>
          <p:nvPr/>
        </p:nvSpPr>
        <p:spPr>
          <a:xfrm>
            <a:off x="4343400" y="2667000"/>
            <a:ext cx="1295400" cy="461665"/>
          </a:xfrm>
          <a:prstGeom prst="rect">
            <a:avLst/>
          </a:prstGeom>
          <a:noFill/>
        </p:spPr>
        <p:txBody>
          <a:bodyPr wrap="square" rtlCol="0">
            <a:spAutoFit/>
          </a:bodyPr>
          <a:lstStyle/>
          <a:p>
            <a:r>
              <a:rPr lang="en-US" sz="2400" dirty="0" smtClean="0">
                <a:solidFill>
                  <a:schemeClr val="tx2">
                    <a:lumMod val="50000"/>
                  </a:schemeClr>
                </a:solidFill>
                <a:latin typeface="Eras Bold ITC" pitchFamily="34" charset="0"/>
              </a:rPr>
              <a:t>Failure</a:t>
            </a:r>
            <a:endParaRPr lang="en-US" sz="2400" dirty="0">
              <a:solidFill>
                <a:schemeClr val="tx2">
                  <a:lumMod val="50000"/>
                </a:schemeClr>
              </a:solidFill>
              <a:latin typeface="Eras Bold ITC" pitchFamily="34" charset="0"/>
            </a:endParaRPr>
          </a:p>
        </p:txBody>
      </p:sp>
      <p:sp>
        <p:nvSpPr>
          <p:cNvPr id="9" name="TextBox 8"/>
          <p:cNvSpPr txBox="1"/>
          <p:nvPr/>
        </p:nvSpPr>
        <p:spPr>
          <a:xfrm>
            <a:off x="457200" y="2819400"/>
            <a:ext cx="2743200" cy="461665"/>
          </a:xfrm>
          <a:prstGeom prst="rect">
            <a:avLst/>
          </a:prstGeom>
          <a:noFill/>
        </p:spPr>
        <p:txBody>
          <a:bodyPr wrap="square" rtlCol="0">
            <a:spAutoFit/>
          </a:bodyPr>
          <a:lstStyle/>
          <a:p>
            <a:r>
              <a:rPr lang="en-US" sz="2400" dirty="0" smtClean="0">
                <a:solidFill>
                  <a:schemeClr val="tx2">
                    <a:lumMod val="50000"/>
                  </a:schemeClr>
                </a:solidFill>
                <a:latin typeface="Eras Bold ITC" pitchFamily="34" charset="0"/>
              </a:rPr>
              <a:t>Problem Solving</a:t>
            </a:r>
            <a:endParaRPr lang="en-US" sz="2400" dirty="0">
              <a:solidFill>
                <a:schemeClr val="tx2">
                  <a:lumMod val="50000"/>
                </a:schemeClr>
              </a:solidFill>
              <a:latin typeface="Eras Bold ITC" pitchFamily="34" charset="0"/>
            </a:endParaRPr>
          </a:p>
        </p:txBody>
      </p:sp>
      <p:sp>
        <p:nvSpPr>
          <p:cNvPr id="10" name="TextBox 9"/>
          <p:cNvSpPr txBox="1"/>
          <p:nvPr/>
        </p:nvSpPr>
        <p:spPr>
          <a:xfrm>
            <a:off x="6324600" y="1371600"/>
            <a:ext cx="1828800" cy="461665"/>
          </a:xfrm>
          <a:prstGeom prst="rect">
            <a:avLst/>
          </a:prstGeom>
          <a:noFill/>
        </p:spPr>
        <p:txBody>
          <a:bodyPr wrap="square" rtlCol="0">
            <a:spAutoFit/>
          </a:bodyPr>
          <a:lstStyle/>
          <a:p>
            <a:r>
              <a:rPr lang="en-US" sz="2400" dirty="0" err="1" smtClean="0">
                <a:solidFill>
                  <a:schemeClr val="tx2">
                    <a:lumMod val="50000"/>
                  </a:schemeClr>
                </a:solidFill>
                <a:latin typeface="Eras Bold ITC" pitchFamily="34" charset="0"/>
              </a:rPr>
              <a:t>Gameplay</a:t>
            </a:r>
            <a:endParaRPr lang="en-US" sz="2400" dirty="0">
              <a:solidFill>
                <a:schemeClr val="tx2">
                  <a:lumMod val="50000"/>
                </a:schemeClr>
              </a:solidFill>
              <a:latin typeface="Eras Bold ITC" pitchFamily="34" charset="0"/>
            </a:endParaRPr>
          </a:p>
        </p:txBody>
      </p:sp>
      <p:sp>
        <p:nvSpPr>
          <p:cNvPr id="11" name="TextBox 10"/>
          <p:cNvSpPr txBox="1"/>
          <p:nvPr/>
        </p:nvSpPr>
        <p:spPr>
          <a:xfrm>
            <a:off x="1905000" y="2133600"/>
            <a:ext cx="2209800" cy="461665"/>
          </a:xfrm>
          <a:prstGeom prst="rect">
            <a:avLst/>
          </a:prstGeom>
          <a:noFill/>
        </p:spPr>
        <p:txBody>
          <a:bodyPr wrap="square" rtlCol="0">
            <a:spAutoFit/>
          </a:bodyPr>
          <a:lstStyle/>
          <a:p>
            <a:r>
              <a:rPr lang="en-US" sz="2400" dirty="0" smtClean="0">
                <a:solidFill>
                  <a:schemeClr val="tx2">
                    <a:lumMod val="50000"/>
                  </a:schemeClr>
                </a:solidFill>
                <a:latin typeface="Eras Bold ITC" pitchFamily="34" charset="0"/>
              </a:rPr>
              <a:t>Technology</a:t>
            </a:r>
            <a:endParaRPr lang="en-US" sz="2400" dirty="0">
              <a:solidFill>
                <a:schemeClr val="tx2">
                  <a:lumMod val="50000"/>
                </a:schemeClr>
              </a:solidFill>
              <a:latin typeface="Eras Bold ITC" pitchFamily="34" charset="0"/>
            </a:endParaRPr>
          </a:p>
        </p:txBody>
      </p:sp>
      <p:sp>
        <p:nvSpPr>
          <p:cNvPr id="12" name="TextBox 11"/>
          <p:cNvSpPr txBox="1"/>
          <p:nvPr/>
        </p:nvSpPr>
        <p:spPr>
          <a:xfrm>
            <a:off x="4343400" y="1905000"/>
            <a:ext cx="1371600" cy="461665"/>
          </a:xfrm>
          <a:prstGeom prst="rect">
            <a:avLst/>
          </a:prstGeom>
          <a:noFill/>
        </p:spPr>
        <p:txBody>
          <a:bodyPr wrap="square" rtlCol="0">
            <a:spAutoFit/>
          </a:bodyPr>
          <a:lstStyle/>
          <a:p>
            <a:r>
              <a:rPr lang="en-US" sz="2400" dirty="0" smtClean="0">
                <a:solidFill>
                  <a:schemeClr val="tx2">
                    <a:lumMod val="50000"/>
                  </a:schemeClr>
                </a:solidFill>
                <a:latin typeface="Eras Bold ITC" pitchFamily="34" charset="0"/>
              </a:rPr>
              <a:t>Success</a:t>
            </a:r>
            <a:endParaRPr lang="en-US" sz="2400" dirty="0">
              <a:solidFill>
                <a:schemeClr val="tx2">
                  <a:lumMod val="50000"/>
                </a:schemeClr>
              </a:solidFill>
              <a:latin typeface="Eras Bold ITC" pitchFamily="34" charset="0"/>
            </a:endParaRPr>
          </a:p>
        </p:txBody>
      </p:sp>
      <p:sp>
        <p:nvSpPr>
          <p:cNvPr id="13" name="TextBox 12"/>
          <p:cNvSpPr txBox="1"/>
          <p:nvPr/>
        </p:nvSpPr>
        <p:spPr>
          <a:xfrm>
            <a:off x="2895600" y="1447800"/>
            <a:ext cx="1066800" cy="461665"/>
          </a:xfrm>
          <a:prstGeom prst="rect">
            <a:avLst/>
          </a:prstGeom>
          <a:noFill/>
        </p:spPr>
        <p:txBody>
          <a:bodyPr wrap="square" rtlCol="0">
            <a:spAutoFit/>
          </a:bodyPr>
          <a:lstStyle/>
          <a:p>
            <a:r>
              <a:rPr lang="en-US" sz="2400" dirty="0" smtClean="0">
                <a:solidFill>
                  <a:schemeClr val="tx2">
                    <a:lumMod val="50000"/>
                  </a:schemeClr>
                </a:solidFill>
                <a:latin typeface="Eras Bold ITC" pitchFamily="34" charset="0"/>
              </a:rPr>
              <a:t>Math</a:t>
            </a:r>
            <a:endParaRPr lang="en-US" sz="2400" dirty="0">
              <a:solidFill>
                <a:schemeClr val="tx2">
                  <a:lumMod val="50000"/>
                </a:schemeClr>
              </a:solidFill>
              <a:latin typeface="Eras Bold ITC" pitchFamily="34" charset="0"/>
            </a:endParaRPr>
          </a:p>
        </p:txBody>
      </p:sp>
      <p:sp>
        <p:nvSpPr>
          <p:cNvPr id="14" name="TextBox 13"/>
          <p:cNvSpPr txBox="1"/>
          <p:nvPr/>
        </p:nvSpPr>
        <p:spPr>
          <a:xfrm>
            <a:off x="1295400" y="3657600"/>
            <a:ext cx="6858000" cy="3046988"/>
          </a:xfrm>
          <a:prstGeom prst="rect">
            <a:avLst/>
          </a:prstGeom>
          <a:noFill/>
        </p:spPr>
        <p:txBody>
          <a:bodyPr wrap="square" rtlCol="0">
            <a:spAutoFit/>
          </a:bodyPr>
          <a:lstStyle/>
          <a:p>
            <a:r>
              <a:rPr lang="en-US" sz="3200" i="1" dirty="0" smtClean="0">
                <a:solidFill>
                  <a:schemeClr val="accent1">
                    <a:lumMod val="50000"/>
                  </a:schemeClr>
                </a:solidFill>
                <a:latin typeface="Eras Bold ITC" pitchFamily="34" charset="0"/>
              </a:rPr>
              <a:t>PYG is a </a:t>
            </a:r>
            <a:r>
              <a:rPr lang="en-US" sz="3200" i="1" dirty="0" err="1" smtClean="0">
                <a:solidFill>
                  <a:schemeClr val="accent1">
                    <a:lumMod val="50000"/>
                  </a:schemeClr>
                </a:solidFill>
                <a:latin typeface="Eras Bold ITC" pitchFamily="34" charset="0"/>
              </a:rPr>
              <a:t>gameplay</a:t>
            </a:r>
            <a:r>
              <a:rPr lang="en-US" sz="3200" i="1" dirty="0" smtClean="0">
                <a:solidFill>
                  <a:schemeClr val="accent1">
                    <a:lumMod val="50000"/>
                  </a:schemeClr>
                </a:solidFill>
                <a:latin typeface="Eras Bold ITC" pitchFamily="34" charset="0"/>
              </a:rPr>
              <a:t> program designed to exploit the interests of students, within the context of reinforcing STEM methodology and problem-solving acuity.  </a:t>
            </a:r>
            <a:endParaRPr lang="en-US" sz="3200" i="1" dirty="0">
              <a:solidFill>
                <a:schemeClr val="accent1">
                  <a:lumMod val="50000"/>
                </a:schemeClr>
              </a:solidFill>
              <a:latin typeface="Eras Bold ITC" pitchFamily="34" charset="0"/>
            </a:endParaRPr>
          </a:p>
        </p:txBody>
      </p:sp>
    </p:spTree>
  </p:cSld>
  <p:clrMapOvr>
    <a:masterClrMapping/>
  </p:clrMapOvr>
  <p:transition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9" fill="hold" grpId="0" nodeType="afterEffect">
                                  <p:stCondLst>
                                    <p:cond delay="2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6000"/>
                            </p:stCondLst>
                            <p:childTnLst>
                              <p:par>
                                <p:cTn id="15" presetID="2" presetClass="entr" presetSubtype="12" fill="hold" grpId="0" nodeType="afterEffect">
                                  <p:stCondLst>
                                    <p:cond delay="2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3" fill="hold" grpId="0" nodeType="afterEffect">
                                  <p:stCondLst>
                                    <p:cond delay="20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1+#ppt_w/2"/>
                                          </p:val>
                                        </p:tav>
                                        <p:tav tm="100000">
                                          <p:val>
                                            <p:strVal val="#ppt_x"/>
                                          </p:val>
                                        </p:tav>
                                      </p:tavLst>
                                    </p:anim>
                                    <p:anim calcmode="lin" valueType="num">
                                      <p:cBhvr additive="base">
                                        <p:cTn id="23" dur="1000" fill="hold"/>
                                        <p:tgtEl>
                                          <p:spTgt spid="13"/>
                                        </p:tgtEl>
                                        <p:attrNameLst>
                                          <p:attrName>ppt_y</p:attrName>
                                        </p:attrNameLst>
                                      </p:cBhvr>
                                      <p:tavLst>
                                        <p:tav tm="0">
                                          <p:val>
                                            <p:strVal val="0-#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2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ppt_x"/>
                                          </p:val>
                                        </p:tav>
                                        <p:tav tm="100000">
                                          <p:val>
                                            <p:strVal val="#ppt_x"/>
                                          </p:val>
                                        </p:tav>
                                      </p:tavLst>
                                    </p:anim>
                                    <p:anim calcmode="lin" valueType="num">
                                      <p:cBhvr additive="base">
                                        <p:cTn id="28" dur="10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2" presetClass="entr" presetSubtype="2" fill="hold" grpId="0" nodeType="afterEffect">
                                  <p:stCondLst>
                                    <p:cond delay="2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1+#ppt_w/2"/>
                                          </p:val>
                                        </p:tav>
                                        <p:tav tm="100000">
                                          <p:val>
                                            <p:strVal val="#ppt_x"/>
                                          </p:val>
                                        </p:tav>
                                      </p:tavLst>
                                    </p:anim>
                                    <p:anim calcmode="lin" valueType="num">
                                      <p:cBhvr additive="base">
                                        <p:cTn id="33" dur="10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18000"/>
                            </p:stCondLst>
                            <p:childTnLst>
                              <p:par>
                                <p:cTn id="35" presetID="2" presetClass="entr" presetSubtype="4" fill="hold" grpId="0" nodeType="afterEffect">
                                  <p:stCondLst>
                                    <p:cond delay="20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0" fill="hold"/>
                                        <p:tgtEl>
                                          <p:spTgt spid="8"/>
                                        </p:tgtEl>
                                        <p:attrNameLst>
                                          <p:attrName>ppt_x</p:attrName>
                                        </p:attrNameLst>
                                      </p:cBhvr>
                                      <p:tavLst>
                                        <p:tav tm="0">
                                          <p:val>
                                            <p:strVal val="#ppt_x"/>
                                          </p:val>
                                        </p:tav>
                                        <p:tav tm="100000">
                                          <p:val>
                                            <p:strVal val="#ppt_x"/>
                                          </p:val>
                                        </p:tav>
                                      </p:tavLst>
                                    </p:anim>
                                    <p:anim calcmode="lin" valueType="num">
                                      <p:cBhvr additive="base">
                                        <p:cTn id="38" dur="10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21000"/>
                            </p:stCondLst>
                            <p:childTnLst>
                              <p:par>
                                <p:cTn id="40" presetID="2" presetClass="entr" presetSubtype="12" fill="hold" grpId="0" nodeType="afterEffect">
                                  <p:stCondLst>
                                    <p:cond delay="20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0-#ppt_w/2"/>
                                          </p:val>
                                        </p:tav>
                                        <p:tav tm="100000">
                                          <p:val>
                                            <p:strVal val="#ppt_x"/>
                                          </p:val>
                                        </p:tav>
                                      </p:tavLst>
                                    </p:anim>
                                    <p:anim calcmode="lin" valueType="num">
                                      <p:cBhvr additive="base">
                                        <p:cTn id="43"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4"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What Does PYG Look Like?</a:t>
            </a:r>
            <a:endParaRPr lang="en-US" sz="3200" dirty="0">
              <a:solidFill>
                <a:schemeClr val="accent1">
                  <a:lumMod val="50000"/>
                </a:schemeClr>
              </a:solidFill>
              <a:latin typeface="Eras Bold ITC"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3810000" y="1610815"/>
            <a:ext cx="2533650" cy="1443298"/>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6400800" y="1600200"/>
            <a:ext cx="2514600" cy="1429871"/>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6400800" y="3124200"/>
            <a:ext cx="2514600" cy="1412140"/>
          </a:xfrm>
          <a:prstGeom prst="rect">
            <a:avLst/>
          </a:prstGeom>
          <a:noFill/>
          <a:ln w="9525">
            <a:noFill/>
            <a:miter lim="800000"/>
            <a:headEnd/>
            <a:tailEnd/>
          </a:ln>
        </p:spPr>
      </p:pic>
      <p:pic>
        <p:nvPicPr>
          <p:cNvPr id="1029" name="Picture 5"/>
          <p:cNvPicPr>
            <a:picLocks noChangeAspect="1" noChangeArrowheads="1"/>
          </p:cNvPicPr>
          <p:nvPr/>
        </p:nvPicPr>
        <p:blipFill>
          <a:blip r:embed="rId8" cstate="print"/>
          <a:srcRect/>
          <a:stretch>
            <a:fillRect/>
          </a:stretch>
        </p:blipFill>
        <p:spPr bwMode="auto">
          <a:xfrm>
            <a:off x="3810000" y="3124200"/>
            <a:ext cx="2514600" cy="1420749"/>
          </a:xfrm>
          <a:prstGeom prst="rect">
            <a:avLst/>
          </a:prstGeom>
          <a:noFill/>
          <a:ln w="9525">
            <a:noFill/>
            <a:miter lim="800000"/>
            <a:headEnd/>
            <a:tailEnd/>
          </a:ln>
        </p:spPr>
      </p:pic>
      <p:pic>
        <p:nvPicPr>
          <p:cNvPr id="1030" name="Picture 6"/>
          <p:cNvPicPr>
            <a:picLocks noChangeAspect="1" noChangeArrowheads="1"/>
          </p:cNvPicPr>
          <p:nvPr/>
        </p:nvPicPr>
        <p:blipFill>
          <a:blip r:embed="rId9" cstate="print"/>
          <a:srcRect/>
          <a:stretch>
            <a:fillRect/>
          </a:stretch>
        </p:blipFill>
        <p:spPr bwMode="auto">
          <a:xfrm>
            <a:off x="3810001" y="4648202"/>
            <a:ext cx="2514600" cy="1408934"/>
          </a:xfrm>
          <a:prstGeom prst="rect">
            <a:avLst/>
          </a:prstGeom>
          <a:noFill/>
          <a:ln w="9525">
            <a:noFill/>
            <a:miter lim="800000"/>
            <a:headEnd/>
            <a:tailEnd/>
          </a:ln>
        </p:spPr>
      </p:pic>
      <p:pic>
        <p:nvPicPr>
          <p:cNvPr id="1032" name="Picture 8"/>
          <p:cNvPicPr>
            <a:picLocks noChangeAspect="1" noChangeArrowheads="1"/>
          </p:cNvPicPr>
          <p:nvPr/>
        </p:nvPicPr>
        <p:blipFill>
          <a:blip r:embed="rId10" cstate="print"/>
          <a:srcRect/>
          <a:stretch>
            <a:fillRect/>
          </a:stretch>
        </p:blipFill>
        <p:spPr bwMode="auto">
          <a:xfrm>
            <a:off x="381000" y="1600200"/>
            <a:ext cx="3276600" cy="1930862"/>
          </a:xfrm>
          <a:prstGeom prst="rect">
            <a:avLst/>
          </a:prstGeom>
          <a:noFill/>
          <a:ln w="9525">
            <a:noFill/>
            <a:miter lim="800000"/>
            <a:headEnd/>
            <a:tailEnd/>
          </a:ln>
        </p:spPr>
      </p:pic>
      <p:pic>
        <p:nvPicPr>
          <p:cNvPr id="1034" name="Picture 10"/>
          <p:cNvPicPr>
            <a:picLocks noChangeAspect="1" noChangeArrowheads="1"/>
          </p:cNvPicPr>
          <p:nvPr/>
        </p:nvPicPr>
        <p:blipFill>
          <a:blip r:embed="rId11" cstate="print"/>
          <a:srcRect/>
          <a:stretch>
            <a:fillRect/>
          </a:stretch>
        </p:blipFill>
        <p:spPr bwMode="auto">
          <a:xfrm>
            <a:off x="6400800" y="4600232"/>
            <a:ext cx="2504684" cy="1495768"/>
          </a:xfrm>
          <a:prstGeom prst="rect">
            <a:avLst/>
          </a:prstGeom>
          <a:noFill/>
          <a:ln w="9525">
            <a:noFill/>
            <a:miter lim="800000"/>
            <a:headEnd/>
            <a:tailEnd/>
          </a:ln>
        </p:spPr>
      </p:pic>
      <p:pic>
        <p:nvPicPr>
          <p:cNvPr id="14" name="100_0586.MP4">
            <a:hlinkClick r:id="" action="ppaction://media"/>
          </p:cNvPr>
          <p:cNvPicPr>
            <a:picLocks noRot="1" noChangeAspect="1"/>
          </p:cNvPicPr>
          <p:nvPr>
            <a:videoFile r:link="rId1"/>
          </p:nvPr>
        </p:nvPicPr>
        <p:blipFill>
          <a:blip r:embed="rId12" cstate="print"/>
          <a:stretch>
            <a:fillRect/>
          </a:stretch>
        </p:blipFill>
        <p:spPr>
          <a:xfrm>
            <a:off x="457200" y="3581400"/>
            <a:ext cx="3251200" cy="2438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p:cTn id="7" fill="hold" display="0">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Why Use PYG? (Objectives)</a:t>
            </a:r>
            <a:endParaRPr lang="en-US" sz="3200" dirty="0">
              <a:solidFill>
                <a:schemeClr val="accent1">
                  <a:lumMod val="50000"/>
                </a:schemeClr>
              </a:solidFill>
              <a:latin typeface="Eras Bold ITC" pitchFamily="34" charset="0"/>
            </a:endParaRPr>
          </a:p>
        </p:txBody>
      </p:sp>
      <p:sp>
        <p:nvSpPr>
          <p:cNvPr id="6" name="TextBox 5"/>
          <p:cNvSpPr txBox="1"/>
          <p:nvPr/>
        </p:nvSpPr>
        <p:spPr>
          <a:xfrm>
            <a:off x="533400" y="1371600"/>
            <a:ext cx="8001000" cy="3785652"/>
          </a:xfrm>
          <a:prstGeom prst="rect">
            <a:avLst/>
          </a:prstGeom>
          <a:noFill/>
        </p:spPr>
        <p:txBody>
          <a:bodyPr wrap="square" rtlCol="0">
            <a:spAutoFit/>
          </a:bodyPr>
          <a:lstStyle/>
          <a:p>
            <a:pPr marL="342900" indent="-342900">
              <a:buFontTx/>
              <a:buAutoNum type="arabicPeriod"/>
            </a:pPr>
            <a:r>
              <a:rPr lang="en-US" sz="2400" dirty="0" smtClean="0">
                <a:solidFill>
                  <a:schemeClr val="accent1">
                    <a:lumMod val="50000"/>
                  </a:schemeClr>
                </a:solidFill>
                <a:latin typeface="Eras Bold ITC" pitchFamily="34" charset="0"/>
                <a:cs typeface="Aharoni" pitchFamily="2" charset="-79"/>
              </a:rPr>
              <a:t>Teach/Model problem solving!</a:t>
            </a:r>
          </a:p>
          <a:p>
            <a:pPr marL="342900" indent="-342900">
              <a:buAutoNum type="arabicPeriod"/>
            </a:pPr>
            <a:r>
              <a:rPr lang="en-US" sz="2400" dirty="0" smtClean="0">
                <a:solidFill>
                  <a:schemeClr val="accent1">
                    <a:lumMod val="50000"/>
                  </a:schemeClr>
                </a:solidFill>
                <a:latin typeface="Eras Bold ITC" pitchFamily="34" charset="0"/>
                <a:cs typeface="Aharoni" pitchFamily="2" charset="-79"/>
              </a:rPr>
              <a:t>Engage students in STEM topics (regardless of content area)</a:t>
            </a:r>
          </a:p>
          <a:p>
            <a:pPr marL="342900" indent="-342900">
              <a:buAutoNum type="arabicPeriod"/>
            </a:pPr>
            <a:r>
              <a:rPr lang="en-US" sz="2400" dirty="0" smtClean="0">
                <a:solidFill>
                  <a:schemeClr val="accent1">
                    <a:lumMod val="50000"/>
                  </a:schemeClr>
                </a:solidFill>
                <a:latin typeface="Eras Bold ITC" pitchFamily="34" charset="0"/>
                <a:cs typeface="Aharoni" pitchFamily="2" charset="-79"/>
              </a:rPr>
              <a:t>Use </a:t>
            </a:r>
            <a:r>
              <a:rPr lang="en-US" sz="2400" dirty="0" err="1" smtClean="0">
                <a:solidFill>
                  <a:schemeClr val="accent1">
                    <a:lumMod val="50000"/>
                  </a:schemeClr>
                </a:solidFill>
                <a:latin typeface="Eras Bold ITC" pitchFamily="34" charset="0"/>
                <a:cs typeface="Aharoni" pitchFamily="2" charset="-79"/>
              </a:rPr>
              <a:t>gameplay</a:t>
            </a:r>
            <a:r>
              <a:rPr lang="en-US" sz="2400" dirty="0" smtClean="0">
                <a:solidFill>
                  <a:schemeClr val="accent1">
                    <a:lumMod val="50000"/>
                  </a:schemeClr>
                </a:solidFill>
                <a:latin typeface="Eras Bold ITC" pitchFamily="34" charset="0"/>
                <a:cs typeface="Aharoni" pitchFamily="2" charset="-79"/>
              </a:rPr>
              <a:t> to propel core content</a:t>
            </a:r>
          </a:p>
          <a:p>
            <a:pPr marL="342900" indent="-342900">
              <a:buAutoNum type="arabicPeriod"/>
            </a:pPr>
            <a:r>
              <a:rPr lang="en-US" sz="2400" dirty="0" smtClean="0">
                <a:solidFill>
                  <a:schemeClr val="accent1">
                    <a:lumMod val="50000"/>
                  </a:schemeClr>
                </a:solidFill>
                <a:latin typeface="Eras Bold ITC" pitchFamily="34" charset="0"/>
                <a:cs typeface="Aharoni" pitchFamily="2" charset="-79"/>
              </a:rPr>
              <a:t>Keep STEM learning/methodology at the forefront (due to scheduling needs, some districts schedule science/history courses as a semester course)</a:t>
            </a:r>
          </a:p>
          <a:p>
            <a:pPr marL="342900" indent="-342900">
              <a:buAutoNum type="arabicPeriod"/>
            </a:pPr>
            <a:r>
              <a:rPr lang="en-US" sz="2400" dirty="0" smtClean="0">
                <a:solidFill>
                  <a:schemeClr val="accent1">
                    <a:lumMod val="50000"/>
                  </a:schemeClr>
                </a:solidFill>
                <a:latin typeface="Eras Bold ITC" pitchFamily="34" charset="0"/>
                <a:cs typeface="Aharoni" pitchFamily="2" charset="-79"/>
              </a:rPr>
              <a:t>Exploit student interests to draw kids to core content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Is It Research-Based?</a:t>
            </a:r>
            <a:endParaRPr lang="en-US" sz="3200" dirty="0">
              <a:solidFill>
                <a:schemeClr val="accent1">
                  <a:lumMod val="50000"/>
                </a:schemeClr>
              </a:solidFill>
              <a:latin typeface="Eras Bold ITC" pitchFamily="34" charset="0"/>
            </a:endParaRPr>
          </a:p>
        </p:txBody>
      </p:sp>
      <p:sp>
        <p:nvSpPr>
          <p:cNvPr id="9" name="TextBox 8"/>
          <p:cNvSpPr txBox="1"/>
          <p:nvPr/>
        </p:nvSpPr>
        <p:spPr>
          <a:xfrm>
            <a:off x="533400" y="1371600"/>
            <a:ext cx="8077200" cy="6186309"/>
          </a:xfrm>
          <a:prstGeom prst="rect">
            <a:avLst/>
          </a:prstGeom>
          <a:noFill/>
        </p:spPr>
        <p:txBody>
          <a:bodyPr wrap="square" rtlCol="0">
            <a:spAutoFit/>
          </a:bodyPr>
          <a:lstStyle/>
          <a:p>
            <a:r>
              <a:rPr lang="en-US" sz="2000" u="sng" dirty="0" smtClean="0">
                <a:solidFill>
                  <a:schemeClr val="accent1">
                    <a:lumMod val="50000"/>
                  </a:schemeClr>
                </a:solidFill>
                <a:latin typeface="Eras Bold ITC" pitchFamily="34" charset="0"/>
              </a:rPr>
              <a:t>Popular Media Exposure:</a:t>
            </a:r>
            <a:r>
              <a:rPr lang="en-US" dirty="0">
                <a:solidFill>
                  <a:schemeClr val="accent1">
                    <a:lumMod val="50000"/>
                  </a:schemeClr>
                </a:solidFill>
                <a:latin typeface="Eras Bold ITC" pitchFamily="34" charset="0"/>
              </a:rPr>
              <a:t/>
            </a:r>
            <a:br>
              <a:rPr lang="en-US" dirty="0">
                <a:solidFill>
                  <a:schemeClr val="accent1">
                    <a:lumMod val="50000"/>
                  </a:schemeClr>
                </a:solidFill>
                <a:latin typeface="Eras Bold ITC" pitchFamily="34" charset="0"/>
              </a:rPr>
            </a:br>
            <a:r>
              <a:rPr lang="en-US" dirty="0" smtClean="0">
                <a:solidFill>
                  <a:schemeClr val="accent1">
                    <a:lumMod val="50000"/>
                  </a:schemeClr>
                </a:solidFill>
                <a:latin typeface="Eras Bold ITC" pitchFamily="34" charset="0"/>
              </a:rPr>
              <a:t> • Wired Magazine- </a:t>
            </a:r>
            <a:r>
              <a:rPr lang="en-US" i="1" dirty="0">
                <a:solidFill>
                  <a:schemeClr val="accent1">
                    <a:lumMod val="50000"/>
                  </a:schemeClr>
                </a:solidFill>
                <a:latin typeface="Eras Bold ITC" pitchFamily="34" charset="0"/>
              </a:rPr>
              <a:t>Kids Like to Learn Algebra, if It Comes in the Right </a:t>
            </a:r>
            <a:r>
              <a:rPr lang="en-US" i="1" dirty="0" smtClean="0">
                <a:solidFill>
                  <a:schemeClr val="accent1">
                    <a:lumMod val="50000"/>
                  </a:schemeClr>
                </a:solidFill>
                <a:latin typeface="Eras Bold ITC" pitchFamily="34" charset="0"/>
              </a:rPr>
              <a:t>App. </a:t>
            </a:r>
            <a:r>
              <a:rPr lang="en-US" sz="1000" dirty="0" smtClean="0">
                <a:solidFill>
                  <a:schemeClr val="accent1">
                    <a:lumMod val="50000"/>
                  </a:schemeClr>
                </a:solidFill>
                <a:latin typeface="Eras Bold ITC" pitchFamily="34" charset="0"/>
                <a:hlinkClick r:id="rId3"/>
              </a:rPr>
              <a:t>http://wrd.cm/1f98hIZ</a:t>
            </a:r>
            <a:endParaRPr lang="en-US" sz="1000" dirty="0" smtClean="0">
              <a:solidFill>
                <a:schemeClr val="accent1">
                  <a:lumMod val="50000"/>
                </a:schemeClr>
              </a:solidFill>
              <a:latin typeface="Eras Bold ITC" pitchFamily="34" charset="0"/>
            </a:endParaRPr>
          </a:p>
          <a:p>
            <a:pPr>
              <a:buFont typeface="Arial" pitchFamily="34" charset="0"/>
              <a:buChar char="•"/>
            </a:pPr>
            <a:r>
              <a:rPr lang="en-US" dirty="0" smtClean="0">
                <a:solidFill>
                  <a:schemeClr val="accent1">
                    <a:lumMod val="50000"/>
                  </a:schemeClr>
                </a:solidFill>
                <a:latin typeface="Eras Bold ITC" pitchFamily="34" charset="0"/>
              </a:rPr>
              <a:t>3 Reasons Your Kids Should Be Playing Video Games (</a:t>
            </a:r>
            <a:r>
              <a:rPr lang="en-US" dirty="0" err="1" smtClean="0">
                <a:solidFill>
                  <a:schemeClr val="accent1">
                    <a:lumMod val="50000"/>
                  </a:schemeClr>
                </a:solidFill>
                <a:latin typeface="Eras Bold ITC" pitchFamily="34" charset="0"/>
              </a:rPr>
              <a:t>Edutopia</a:t>
            </a:r>
            <a:r>
              <a:rPr lang="en-US" dirty="0" smtClean="0">
                <a:solidFill>
                  <a:schemeClr val="accent1">
                    <a:lumMod val="50000"/>
                  </a:schemeClr>
                </a:solidFill>
                <a:latin typeface="Eras Bold ITC" pitchFamily="34" charset="0"/>
              </a:rPr>
              <a:t>): </a:t>
            </a:r>
            <a:r>
              <a:rPr lang="en-US" sz="1000" dirty="0" smtClean="0">
                <a:solidFill>
                  <a:schemeClr val="accent1">
                    <a:lumMod val="50000"/>
                  </a:schemeClr>
                </a:solidFill>
                <a:latin typeface="Eras Bold ITC" pitchFamily="34" charset="0"/>
                <a:hlinkClick r:id="rId4"/>
              </a:rPr>
              <a:t>http://t.co/yiS9TQkRUj</a:t>
            </a:r>
            <a:endParaRPr lang="en-US" sz="1000" dirty="0" smtClean="0">
              <a:solidFill>
                <a:schemeClr val="accent1">
                  <a:lumMod val="50000"/>
                </a:schemeClr>
              </a:solidFill>
              <a:latin typeface="Eras Bold ITC" pitchFamily="34" charset="0"/>
            </a:endParaRPr>
          </a:p>
          <a:p>
            <a:pPr>
              <a:buFont typeface="Arial" pitchFamily="34" charset="0"/>
              <a:buChar char="•"/>
            </a:pPr>
            <a:r>
              <a:rPr lang="en-US" dirty="0" smtClean="0">
                <a:solidFill>
                  <a:schemeClr val="accent1">
                    <a:lumMod val="50000"/>
                  </a:schemeClr>
                </a:solidFill>
                <a:latin typeface="Eras Bold ITC" pitchFamily="34" charset="0"/>
              </a:rPr>
              <a:t>How online gamers are solving science's biggest problems.  </a:t>
            </a:r>
            <a:r>
              <a:rPr lang="en-US" sz="1000" dirty="0" smtClean="0">
                <a:solidFill>
                  <a:schemeClr val="accent1">
                    <a:lumMod val="50000"/>
                  </a:schemeClr>
                </a:solidFill>
                <a:latin typeface="Eras Bold ITC" pitchFamily="34" charset="0"/>
                <a:hlinkClick r:id="rId5"/>
              </a:rPr>
              <a:t>http://t.co/F7lm8KatFg</a:t>
            </a:r>
            <a:endParaRPr lang="en-US" sz="1000" dirty="0" smtClean="0">
              <a:solidFill>
                <a:schemeClr val="accent1">
                  <a:lumMod val="50000"/>
                </a:schemeClr>
              </a:solidFill>
              <a:latin typeface="Eras Bold ITC" pitchFamily="34" charset="0"/>
            </a:endParaRPr>
          </a:p>
          <a:p>
            <a:pPr>
              <a:buFont typeface="Arial" pitchFamily="34" charset="0"/>
              <a:buChar char="•"/>
            </a:pPr>
            <a:r>
              <a:rPr lang="en-US" dirty="0" smtClean="0">
                <a:solidFill>
                  <a:schemeClr val="accent1">
                    <a:lumMod val="50000"/>
                  </a:schemeClr>
                </a:solidFill>
                <a:latin typeface="Eras Bold ITC" pitchFamily="34" charset="0"/>
              </a:rPr>
              <a:t>Game-based learning to teach STEM: </a:t>
            </a:r>
            <a:r>
              <a:rPr lang="en-US" sz="1000" dirty="0" smtClean="0">
                <a:solidFill>
                  <a:schemeClr val="accent1">
                    <a:lumMod val="50000"/>
                  </a:schemeClr>
                </a:solidFill>
                <a:latin typeface="Eras Bold ITC" pitchFamily="34" charset="0"/>
                <a:hlinkClick r:id="rId6"/>
              </a:rPr>
              <a:t>http://t.co/rJQ55E2IOY</a:t>
            </a:r>
            <a:endParaRPr lang="en-US" sz="1000" dirty="0">
              <a:solidFill>
                <a:schemeClr val="accent1">
                  <a:lumMod val="50000"/>
                </a:schemeClr>
              </a:solidFill>
              <a:latin typeface="Eras Bold ITC" pitchFamily="34" charset="0"/>
            </a:endParaRPr>
          </a:p>
          <a:p>
            <a:pPr>
              <a:buFont typeface="Arial" pitchFamily="34" charset="0"/>
              <a:buChar char="•"/>
            </a:pPr>
            <a:r>
              <a:rPr lang="en-US" dirty="0" smtClean="0">
                <a:solidFill>
                  <a:schemeClr val="accent1">
                    <a:lumMod val="50000"/>
                  </a:schemeClr>
                </a:solidFill>
                <a:latin typeface="Eras Bold ITC" pitchFamily="34" charset="0"/>
              </a:rPr>
              <a:t>National STEM Video Game Challenge- </a:t>
            </a:r>
            <a:r>
              <a:rPr lang="en-US" sz="1000" dirty="0" smtClean="0">
                <a:solidFill>
                  <a:schemeClr val="accent1">
                    <a:lumMod val="50000"/>
                  </a:schemeClr>
                </a:solidFill>
                <a:latin typeface="Eras Bold ITC" pitchFamily="34" charset="0"/>
                <a:hlinkClick r:id="rId7"/>
              </a:rPr>
              <a:t>http://bit.ly/1d2tW2m</a:t>
            </a:r>
            <a:r>
              <a:rPr lang="en-US" sz="1000" dirty="0">
                <a:solidFill>
                  <a:schemeClr val="accent1">
                    <a:lumMod val="50000"/>
                  </a:schemeClr>
                </a:solidFill>
                <a:latin typeface="Eras Bold ITC" pitchFamily="34" charset="0"/>
              </a:rPr>
              <a:t/>
            </a:r>
            <a:br>
              <a:rPr lang="en-US" sz="1000" dirty="0">
                <a:solidFill>
                  <a:schemeClr val="accent1">
                    <a:lumMod val="50000"/>
                  </a:schemeClr>
                </a:solidFill>
                <a:latin typeface="Eras Bold ITC" pitchFamily="34" charset="0"/>
              </a:rPr>
            </a:br>
            <a:endParaRPr lang="en-US" sz="1000" dirty="0" smtClean="0">
              <a:solidFill>
                <a:schemeClr val="accent1">
                  <a:lumMod val="50000"/>
                </a:schemeClr>
              </a:solidFill>
              <a:latin typeface="Eras Bold ITC" pitchFamily="34" charset="0"/>
            </a:endParaRPr>
          </a:p>
          <a:p>
            <a:r>
              <a:rPr lang="en-US" sz="2000" u="sng" dirty="0" smtClean="0">
                <a:solidFill>
                  <a:schemeClr val="accent1">
                    <a:lumMod val="50000"/>
                  </a:schemeClr>
                </a:solidFill>
                <a:latin typeface="Eras Bold ITC" pitchFamily="34" charset="0"/>
              </a:rPr>
              <a:t>In Academia:</a:t>
            </a:r>
          </a:p>
          <a:p>
            <a:pPr fontAlgn="base">
              <a:buFont typeface="Arial" pitchFamily="34" charset="0"/>
              <a:buChar char="•"/>
            </a:pPr>
            <a:r>
              <a:rPr lang="en-US" dirty="0">
                <a:solidFill>
                  <a:schemeClr val="accent1">
                    <a:lumMod val="50000"/>
                  </a:schemeClr>
                </a:solidFill>
                <a:latin typeface="Eras Bold ITC" pitchFamily="34" charset="0"/>
              </a:rPr>
              <a:t>Cultural Studies of Science </a:t>
            </a:r>
            <a:r>
              <a:rPr lang="en-US" dirty="0" smtClean="0">
                <a:solidFill>
                  <a:schemeClr val="accent1">
                    <a:lumMod val="50000"/>
                  </a:schemeClr>
                </a:solidFill>
                <a:latin typeface="Eras Bold ITC" pitchFamily="34" charset="0"/>
              </a:rPr>
              <a:t>Education: Leveraging </a:t>
            </a:r>
            <a:r>
              <a:rPr lang="en-US" dirty="0">
                <a:solidFill>
                  <a:schemeClr val="accent1">
                    <a:lumMod val="50000"/>
                  </a:schemeClr>
                </a:solidFill>
                <a:latin typeface="Eras Bold ITC" pitchFamily="34" charset="0"/>
              </a:rPr>
              <a:t>insights from mainstream </a:t>
            </a:r>
            <a:r>
              <a:rPr lang="en-US" dirty="0" err="1">
                <a:solidFill>
                  <a:schemeClr val="accent1">
                    <a:lumMod val="50000"/>
                  </a:schemeClr>
                </a:solidFill>
                <a:latin typeface="Eras Bold ITC" pitchFamily="34" charset="0"/>
              </a:rPr>
              <a:t>gameplay</a:t>
            </a:r>
            <a:r>
              <a:rPr lang="en-US" dirty="0">
                <a:solidFill>
                  <a:schemeClr val="accent1">
                    <a:lumMod val="50000"/>
                  </a:schemeClr>
                </a:solidFill>
                <a:latin typeface="Eras Bold ITC" pitchFamily="34" charset="0"/>
              </a:rPr>
              <a:t> to inform STEM game design: great idea, but what comes next</a:t>
            </a:r>
            <a:r>
              <a:rPr lang="en-US" dirty="0" smtClean="0">
                <a:solidFill>
                  <a:schemeClr val="accent1">
                    <a:lumMod val="50000"/>
                  </a:schemeClr>
                </a:solidFill>
                <a:latin typeface="Eras Bold ITC" pitchFamily="34" charset="0"/>
              </a:rPr>
              <a:t>? </a:t>
            </a:r>
            <a:r>
              <a:rPr lang="en-US" sz="1000" dirty="0" smtClean="0">
                <a:solidFill>
                  <a:schemeClr val="accent1">
                    <a:lumMod val="50000"/>
                  </a:schemeClr>
                </a:solidFill>
                <a:latin typeface="Eras Bold ITC" pitchFamily="34" charset="0"/>
                <a:hlinkClick r:id="rId8"/>
              </a:rPr>
              <a:t>http://bit.ly/1bNxURW</a:t>
            </a:r>
            <a:endParaRPr lang="en-US" sz="1000" dirty="0" smtClean="0">
              <a:solidFill>
                <a:schemeClr val="accent1">
                  <a:lumMod val="50000"/>
                </a:schemeClr>
              </a:solidFill>
              <a:latin typeface="Eras Bold ITC" pitchFamily="34" charset="0"/>
            </a:endParaRPr>
          </a:p>
          <a:p>
            <a:pPr fontAlgn="base">
              <a:buFont typeface="Arial" pitchFamily="34" charset="0"/>
              <a:buChar char="•"/>
            </a:pPr>
            <a:r>
              <a:rPr lang="en-US" dirty="0" smtClean="0">
                <a:solidFill>
                  <a:schemeClr val="accent1">
                    <a:lumMod val="50000"/>
                  </a:schemeClr>
                </a:solidFill>
                <a:latin typeface="Eras Bold ITC" pitchFamily="34" charset="0"/>
              </a:rPr>
              <a:t>Marine Technology Society: D.E.E.P. Learning; Promoting Informal STEM Learning through Ocean Research Videogames. </a:t>
            </a:r>
            <a:r>
              <a:rPr lang="en-US" sz="1000" dirty="0" smtClean="0">
                <a:solidFill>
                  <a:schemeClr val="accent1">
                    <a:lumMod val="50000"/>
                  </a:schemeClr>
                </a:solidFill>
                <a:latin typeface="Eras Bold ITC" pitchFamily="34" charset="0"/>
                <a:hlinkClick r:id="rId9"/>
              </a:rPr>
              <a:t>http://bit.ly/1nPieNN</a:t>
            </a:r>
            <a:endParaRPr lang="en-US" dirty="0" smtClean="0">
              <a:solidFill>
                <a:schemeClr val="accent1">
                  <a:lumMod val="50000"/>
                </a:schemeClr>
              </a:solidFill>
              <a:latin typeface="Eras Bold ITC" pitchFamily="34" charset="0"/>
            </a:endParaRPr>
          </a:p>
          <a:p>
            <a:pPr fontAlgn="base">
              <a:buFont typeface="Arial" pitchFamily="34" charset="0"/>
              <a:buChar char="•"/>
            </a:pPr>
            <a:r>
              <a:rPr lang="en-US" dirty="0" smtClean="0">
                <a:solidFill>
                  <a:schemeClr val="accent1">
                    <a:lumMod val="50000"/>
                  </a:schemeClr>
                </a:solidFill>
                <a:latin typeface="Eras Bold ITC" pitchFamily="34" charset="0"/>
              </a:rPr>
              <a:t>Aligning Problem Solving and </a:t>
            </a:r>
            <a:r>
              <a:rPr lang="en-US" dirty="0" err="1" smtClean="0">
                <a:solidFill>
                  <a:schemeClr val="accent1">
                    <a:lumMod val="50000"/>
                  </a:schemeClr>
                </a:solidFill>
                <a:latin typeface="Eras Bold ITC" pitchFamily="34" charset="0"/>
              </a:rPr>
              <a:t>Gameplay</a:t>
            </a:r>
            <a:r>
              <a:rPr lang="en-US" dirty="0" smtClean="0">
                <a:solidFill>
                  <a:schemeClr val="accent1">
                    <a:lumMod val="50000"/>
                  </a:schemeClr>
                </a:solidFill>
                <a:latin typeface="Eras Bold ITC" pitchFamily="34" charset="0"/>
              </a:rPr>
              <a:t>: A Model for Future Research and Design. </a:t>
            </a:r>
            <a:r>
              <a:rPr lang="en-US" sz="1000" dirty="0" smtClean="0">
                <a:solidFill>
                  <a:schemeClr val="accent1">
                    <a:lumMod val="50000"/>
                  </a:schemeClr>
                </a:solidFill>
                <a:latin typeface="Eras Bold ITC" pitchFamily="34" charset="0"/>
                <a:hlinkClick r:id="rId10"/>
              </a:rPr>
              <a:t>http://bit.ly/1gYkAJo</a:t>
            </a:r>
            <a:endParaRPr lang="en-US" dirty="0">
              <a:solidFill>
                <a:schemeClr val="accent1">
                  <a:lumMod val="50000"/>
                </a:schemeClr>
              </a:solidFill>
              <a:latin typeface="Eras Bold ITC" pitchFamily="34" charset="0"/>
            </a:endParaRPr>
          </a:p>
          <a:p>
            <a:pPr fontAlgn="base">
              <a:buFont typeface="Arial" pitchFamily="34" charset="0"/>
              <a:buChar char="•"/>
            </a:pPr>
            <a:r>
              <a:rPr lang="en-US" dirty="0">
                <a:solidFill>
                  <a:schemeClr val="accent1">
                    <a:lumMod val="50000"/>
                  </a:schemeClr>
                </a:solidFill>
                <a:latin typeface="Eras Bold ITC" pitchFamily="34" charset="0"/>
              </a:rPr>
              <a:t>The Efficacy of Games and Simulations for </a:t>
            </a:r>
            <a:r>
              <a:rPr lang="en-US" dirty="0" smtClean="0">
                <a:solidFill>
                  <a:schemeClr val="accent1">
                    <a:lumMod val="50000"/>
                  </a:schemeClr>
                </a:solidFill>
                <a:latin typeface="Eras Bold ITC" pitchFamily="34" charset="0"/>
              </a:rPr>
              <a:t>Learning (Chapter): Educational </a:t>
            </a:r>
            <a:r>
              <a:rPr lang="en-US" dirty="0" err="1" smtClean="0">
                <a:solidFill>
                  <a:schemeClr val="accent1">
                    <a:lumMod val="50000"/>
                  </a:schemeClr>
                </a:solidFill>
                <a:latin typeface="Eras Bold ITC" pitchFamily="34" charset="0"/>
              </a:rPr>
              <a:t>Gameplay</a:t>
            </a:r>
            <a:r>
              <a:rPr lang="en-US" dirty="0" smtClean="0">
                <a:solidFill>
                  <a:schemeClr val="accent1">
                    <a:lumMod val="50000"/>
                  </a:schemeClr>
                </a:solidFill>
                <a:latin typeface="Eras Bold ITC" pitchFamily="34" charset="0"/>
              </a:rPr>
              <a:t> and Simulation Environments. </a:t>
            </a:r>
            <a:r>
              <a:rPr lang="en-US" sz="1000" dirty="0" smtClean="0">
                <a:solidFill>
                  <a:schemeClr val="accent1">
                    <a:lumMod val="50000"/>
                  </a:schemeClr>
                </a:solidFill>
                <a:latin typeface="Eras Bold ITC" pitchFamily="34" charset="0"/>
                <a:hlinkClick r:id="rId11"/>
              </a:rPr>
              <a:t>http://bit.ly/1fiwMVh</a:t>
            </a:r>
            <a:endParaRPr lang="en-US" sz="1000" dirty="0">
              <a:solidFill>
                <a:schemeClr val="accent1">
                  <a:lumMod val="50000"/>
                </a:schemeClr>
              </a:solidFill>
              <a:latin typeface="Eras Bold ITC" pitchFamily="34" charset="0"/>
            </a:endParaRPr>
          </a:p>
          <a:p>
            <a:pPr fontAlgn="base"/>
            <a:endParaRPr lang="en-US" dirty="0"/>
          </a:p>
          <a:p>
            <a:r>
              <a:rPr lang="en-US" sz="1000" dirty="0" smtClean="0"/>
              <a:t/>
            </a:r>
            <a:br>
              <a:rPr lang="en-US" sz="1000" dirty="0" smtClean="0"/>
            </a:br>
            <a:endParaRPr lang="en-US" sz="1000"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A Typical PYG Session…for Me</a:t>
            </a:r>
            <a:endParaRPr lang="en-US" sz="3200" dirty="0">
              <a:solidFill>
                <a:schemeClr val="accent1">
                  <a:lumMod val="50000"/>
                </a:schemeClr>
              </a:solidFill>
              <a:latin typeface="Eras Bold ITC"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4343400" y="1524000"/>
            <a:ext cx="3678121" cy="449279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8001000" y="1524000"/>
            <a:ext cx="914400" cy="4495800"/>
          </a:xfrm>
          <a:prstGeom prst="rect">
            <a:avLst/>
          </a:prstGeom>
          <a:noFill/>
          <a:ln w="9525">
            <a:noFill/>
            <a:miter lim="800000"/>
            <a:headEnd/>
            <a:tailEnd/>
          </a:ln>
        </p:spPr>
      </p:pic>
      <p:sp>
        <p:nvSpPr>
          <p:cNvPr id="9" name="TextBox 8"/>
          <p:cNvSpPr txBox="1"/>
          <p:nvPr/>
        </p:nvSpPr>
        <p:spPr>
          <a:xfrm>
            <a:off x="533400" y="1371600"/>
            <a:ext cx="3505200" cy="2400657"/>
          </a:xfrm>
          <a:prstGeom prst="rect">
            <a:avLst/>
          </a:prstGeom>
          <a:noFill/>
        </p:spPr>
        <p:txBody>
          <a:bodyPr wrap="square" rtlCol="0">
            <a:spAutoFit/>
          </a:bodyPr>
          <a:lstStyle/>
          <a:p>
            <a:r>
              <a:rPr lang="en-US" sz="2400" dirty="0" smtClean="0">
                <a:solidFill>
                  <a:schemeClr val="accent1">
                    <a:lumMod val="50000"/>
                  </a:schemeClr>
                </a:solidFill>
                <a:latin typeface="Eras Bold ITC" pitchFamily="34" charset="0"/>
              </a:rPr>
              <a:t>Thursday</a:t>
            </a:r>
            <a:r>
              <a:rPr lang="en-US" sz="2000" dirty="0" smtClean="0">
                <a:solidFill>
                  <a:schemeClr val="accent1">
                    <a:lumMod val="50000"/>
                  </a:schemeClr>
                </a:solidFill>
                <a:latin typeface="Eras Bold ITC" pitchFamily="34" charset="0"/>
              </a:rPr>
              <a:t>…7:25-7:35am</a:t>
            </a:r>
          </a:p>
          <a:p>
            <a:r>
              <a:rPr lang="en-US" dirty="0" smtClean="0">
                <a:solidFill>
                  <a:schemeClr val="accent1">
                    <a:lumMod val="50000"/>
                  </a:schemeClr>
                </a:solidFill>
                <a:latin typeface="Eras Bold ITC" pitchFamily="34" charset="0"/>
              </a:rPr>
              <a:t>-PYG groups meet to discuss game platform/choice for week(s)</a:t>
            </a:r>
          </a:p>
          <a:p>
            <a:r>
              <a:rPr lang="en-US" dirty="0" smtClean="0">
                <a:solidFill>
                  <a:schemeClr val="accent1">
                    <a:lumMod val="50000"/>
                  </a:schemeClr>
                </a:solidFill>
                <a:latin typeface="Eras Bold ITC" pitchFamily="34" charset="0"/>
              </a:rPr>
              <a:t>-Calculate group average, which determines time-in-</a:t>
            </a:r>
            <a:r>
              <a:rPr lang="en-US" dirty="0" err="1" smtClean="0">
                <a:solidFill>
                  <a:schemeClr val="accent1">
                    <a:lumMod val="50000"/>
                  </a:schemeClr>
                </a:solidFill>
                <a:latin typeface="Eras Bold ITC" pitchFamily="34" charset="0"/>
              </a:rPr>
              <a:t>gameplay</a:t>
            </a:r>
            <a:r>
              <a:rPr lang="en-US" dirty="0" smtClean="0">
                <a:solidFill>
                  <a:schemeClr val="accent1">
                    <a:lumMod val="50000"/>
                  </a:schemeClr>
                </a:solidFill>
                <a:latin typeface="Eras Bold ITC" pitchFamily="34" charset="0"/>
              </a:rPr>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1000" fill="hold"/>
                                        <p:tgtEl>
                                          <p:spTgt spid="2051"/>
                                        </p:tgtEl>
                                        <p:attrNameLst>
                                          <p:attrName>ppt_x</p:attrName>
                                        </p:attrNameLst>
                                      </p:cBhvr>
                                      <p:tavLst>
                                        <p:tav tm="0">
                                          <p:val>
                                            <p:strVal val="1+#ppt_w/2"/>
                                          </p:val>
                                        </p:tav>
                                        <p:tav tm="100000">
                                          <p:val>
                                            <p:strVal val="#ppt_x"/>
                                          </p:val>
                                        </p:tav>
                                      </p:tavLst>
                                    </p:anim>
                                    <p:anim calcmode="lin" valueType="num">
                                      <p:cBhvr additive="base">
                                        <p:cTn id="8" dur="10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A Typical PYG Session…for Me</a:t>
            </a:r>
            <a:endParaRPr lang="en-US" sz="3200" dirty="0">
              <a:solidFill>
                <a:schemeClr val="accent1">
                  <a:lumMod val="50000"/>
                </a:schemeClr>
              </a:solidFill>
              <a:latin typeface="Eras Bold ITC" pitchFamily="34" charset="0"/>
            </a:endParaRPr>
          </a:p>
        </p:txBody>
      </p:sp>
      <p:pic>
        <p:nvPicPr>
          <p:cNvPr id="7" name="Picture 8"/>
          <p:cNvPicPr>
            <a:picLocks noChangeAspect="1" noChangeArrowheads="1"/>
          </p:cNvPicPr>
          <p:nvPr/>
        </p:nvPicPr>
        <p:blipFill>
          <a:blip r:embed="rId3" cstate="print"/>
          <a:srcRect/>
          <a:stretch>
            <a:fillRect/>
          </a:stretch>
        </p:blipFill>
        <p:spPr bwMode="auto">
          <a:xfrm>
            <a:off x="4038600" y="1447800"/>
            <a:ext cx="4800600" cy="3084022"/>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4953000" y="4572000"/>
            <a:ext cx="3006667" cy="1917192"/>
          </a:xfrm>
          <a:prstGeom prst="rect">
            <a:avLst/>
          </a:prstGeom>
          <a:noFill/>
          <a:ln w="9525">
            <a:noFill/>
            <a:miter lim="800000"/>
            <a:headEnd/>
            <a:tailEnd/>
          </a:ln>
        </p:spPr>
      </p:pic>
      <p:sp>
        <p:nvSpPr>
          <p:cNvPr id="9" name="TextBox 8"/>
          <p:cNvSpPr txBox="1"/>
          <p:nvPr/>
        </p:nvSpPr>
        <p:spPr>
          <a:xfrm>
            <a:off x="533400" y="1371600"/>
            <a:ext cx="3429000" cy="4124206"/>
          </a:xfrm>
          <a:prstGeom prst="rect">
            <a:avLst/>
          </a:prstGeom>
          <a:noFill/>
        </p:spPr>
        <p:txBody>
          <a:bodyPr wrap="square" rtlCol="0">
            <a:spAutoFit/>
          </a:bodyPr>
          <a:lstStyle/>
          <a:p>
            <a:r>
              <a:rPr lang="en-US" sz="2400" dirty="0" smtClean="0">
                <a:solidFill>
                  <a:schemeClr val="accent1">
                    <a:lumMod val="50000"/>
                  </a:schemeClr>
                </a:solidFill>
                <a:latin typeface="Eras Bold ITC" pitchFamily="34" charset="0"/>
              </a:rPr>
              <a:t>Friday…</a:t>
            </a:r>
            <a:r>
              <a:rPr lang="en-US" sz="2000" dirty="0" smtClean="0">
                <a:solidFill>
                  <a:schemeClr val="accent1">
                    <a:lumMod val="50000"/>
                  </a:schemeClr>
                </a:solidFill>
                <a:latin typeface="Eras Bold ITC" pitchFamily="34" charset="0"/>
              </a:rPr>
              <a:t>8:15-9:00am</a:t>
            </a:r>
          </a:p>
          <a:p>
            <a:r>
              <a:rPr lang="en-US" sz="2000" dirty="0" smtClean="0">
                <a:solidFill>
                  <a:schemeClr val="accent1">
                    <a:lumMod val="50000"/>
                  </a:schemeClr>
                </a:solidFill>
                <a:latin typeface="Eras Bold ITC" pitchFamily="34" charset="0"/>
              </a:rPr>
              <a:t>-PYG groups meet to get game platform equipment and/or set up their own equipment for </a:t>
            </a:r>
            <a:r>
              <a:rPr lang="en-US" sz="2000" dirty="0" err="1" smtClean="0">
                <a:solidFill>
                  <a:schemeClr val="accent1">
                    <a:lumMod val="50000"/>
                  </a:schemeClr>
                </a:solidFill>
                <a:latin typeface="Eras Bold ITC" pitchFamily="34" charset="0"/>
              </a:rPr>
              <a:t>gameplay</a:t>
            </a:r>
            <a:endParaRPr lang="en-US" sz="2000" dirty="0" smtClean="0">
              <a:solidFill>
                <a:schemeClr val="accent1">
                  <a:lumMod val="50000"/>
                </a:schemeClr>
              </a:solidFill>
              <a:latin typeface="Eras Bold ITC" pitchFamily="34" charset="0"/>
            </a:endParaRPr>
          </a:p>
          <a:p>
            <a:r>
              <a:rPr lang="en-US" sz="2000" dirty="0" smtClean="0">
                <a:solidFill>
                  <a:schemeClr val="accent1">
                    <a:lumMod val="50000"/>
                  </a:schemeClr>
                </a:solidFill>
                <a:latin typeface="Eras Bold ITC" pitchFamily="34" charset="0"/>
              </a:rPr>
              <a:t>-Obtain PYG sheet</a:t>
            </a:r>
          </a:p>
          <a:p>
            <a:r>
              <a:rPr lang="en-US" sz="2000" dirty="0" smtClean="0">
                <a:solidFill>
                  <a:schemeClr val="accent1">
                    <a:lumMod val="50000"/>
                  </a:schemeClr>
                </a:solidFill>
                <a:latin typeface="Eras Bold ITC" pitchFamily="34" charset="0"/>
              </a:rPr>
              <a:t>-Play their chosen game for the timeframe determined by yesterday’s average calculation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2"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Efficacy/QA</a:t>
            </a:r>
            <a:endParaRPr lang="en-US" sz="3200" dirty="0">
              <a:solidFill>
                <a:schemeClr val="accent1">
                  <a:lumMod val="50000"/>
                </a:schemeClr>
              </a:solidFill>
              <a:latin typeface="Eras Bold ITC" pitchFamily="34" charset="0"/>
            </a:endParaRPr>
          </a:p>
        </p:txBody>
      </p:sp>
      <p:sp>
        <p:nvSpPr>
          <p:cNvPr id="6" name="TextBox 5"/>
          <p:cNvSpPr txBox="1"/>
          <p:nvPr/>
        </p:nvSpPr>
        <p:spPr>
          <a:xfrm>
            <a:off x="533400" y="1371600"/>
            <a:ext cx="8077200" cy="4154984"/>
          </a:xfrm>
          <a:prstGeom prst="rect">
            <a:avLst/>
          </a:prstGeom>
          <a:noFill/>
        </p:spPr>
        <p:txBody>
          <a:bodyPr wrap="square" rtlCol="0">
            <a:spAutoFit/>
          </a:bodyPr>
          <a:lstStyle/>
          <a:p>
            <a:r>
              <a:rPr lang="en-US" sz="2400" u="sng" dirty="0" smtClean="0">
                <a:solidFill>
                  <a:schemeClr val="accent1">
                    <a:lumMod val="50000"/>
                  </a:schemeClr>
                </a:solidFill>
                <a:latin typeface="Eras Bold ITC" pitchFamily="34" charset="0"/>
              </a:rPr>
              <a:t>Pre-/Post-Assessments:</a:t>
            </a:r>
            <a:r>
              <a:rPr lang="en-US" sz="2400" dirty="0">
                <a:solidFill>
                  <a:schemeClr val="accent1">
                    <a:lumMod val="50000"/>
                  </a:schemeClr>
                </a:solidFill>
                <a:latin typeface="Eras Bold ITC" pitchFamily="34" charset="0"/>
              </a:rPr>
              <a:t/>
            </a:r>
            <a:br>
              <a:rPr lang="en-US" sz="2400" dirty="0">
                <a:solidFill>
                  <a:schemeClr val="accent1">
                    <a:lumMod val="50000"/>
                  </a:schemeClr>
                </a:solidFill>
                <a:latin typeface="Eras Bold ITC" pitchFamily="34" charset="0"/>
              </a:rPr>
            </a:br>
            <a:r>
              <a:rPr lang="en-US" sz="2400" dirty="0" smtClean="0">
                <a:solidFill>
                  <a:schemeClr val="accent1">
                    <a:lumMod val="50000"/>
                  </a:schemeClr>
                </a:solidFill>
                <a:latin typeface="Eras Bold ITC" pitchFamily="34" charset="0"/>
              </a:rPr>
              <a:t>•Focus on problem-solving (single-step is emphasized in ES settings; test is primarily multistep word problems)</a:t>
            </a:r>
          </a:p>
          <a:p>
            <a:pPr>
              <a:buFont typeface="Arial" pitchFamily="34" charset="0"/>
              <a:buChar char="•"/>
            </a:pPr>
            <a:r>
              <a:rPr lang="en-US" sz="2400" dirty="0" smtClean="0">
                <a:solidFill>
                  <a:schemeClr val="accent1">
                    <a:lumMod val="50000"/>
                  </a:schemeClr>
                </a:solidFill>
                <a:latin typeface="Eras Bold ITC" pitchFamily="34" charset="0"/>
              </a:rPr>
              <a:t> Adapted from the 2009 7</a:t>
            </a:r>
            <a:r>
              <a:rPr lang="en-US" sz="2400" baseline="30000" dirty="0" smtClean="0">
                <a:solidFill>
                  <a:schemeClr val="accent1">
                    <a:lumMod val="50000"/>
                  </a:schemeClr>
                </a:solidFill>
                <a:latin typeface="Eras Bold ITC" pitchFamily="34" charset="0"/>
              </a:rPr>
              <a:t>th</a:t>
            </a:r>
            <a:r>
              <a:rPr lang="en-US" sz="2400" dirty="0" smtClean="0">
                <a:solidFill>
                  <a:schemeClr val="accent1">
                    <a:lumMod val="50000"/>
                  </a:schemeClr>
                </a:solidFill>
                <a:latin typeface="Eras Bold ITC" pitchFamily="34" charset="0"/>
              </a:rPr>
              <a:t> Grade TAKS (Texas Assessment of Knowledge &amp; Skills; </a:t>
            </a:r>
            <a:r>
              <a:rPr lang="en-US" sz="1200" dirty="0" smtClean="0">
                <a:solidFill>
                  <a:schemeClr val="accent1">
                    <a:lumMod val="50000"/>
                  </a:schemeClr>
                </a:solidFill>
                <a:latin typeface="Eras Bold ITC" pitchFamily="34" charset="0"/>
                <a:hlinkClick r:id="rId3"/>
              </a:rPr>
              <a:t>http://www.tea.state.tx.us/student.assessment/taks/released-tests/archive/</a:t>
            </a:r>
            <a:r>
              <a:rPr lang="en-US" sz="1200" dirty="0" smtClean="0">
                <a:solidFill>
                  <a:schemeClr val="accent1">
                    <a:lumMod val="50000"/>
                  </a:schemeClr>
                </a:solidFill>
                <a:latin typeface="Eras Bold ITC" pitchFamily="34" charset="0"/>
              </a:rPr>
              <a:t> </a:t>
            </a:r>
          </a:p>
          <a:p>
            <a:pPr>
              <a:buFont typeface="Arial" pitchFamily="34" charset="0"/>
              <a:buChar char="•"/>
            </a:pPr>
            <a:r>
              <a:rPr lang="en-US" sz="2400" dirty="0" smtClean="0">
                <a:solidFill>
                  <a:schemeClr val="accent1">
                    <a:lumMod val="50000"/>
                  </a:schemeClr>
                </a:solidFill>
                <a:latin typeface="Eras Bold ITC" pitchFamily="34" charset="0"/>
              </a:rPr>
              <a:t>Tests administered September and May</a:t>
            </a:r>
            <a:endParaRPr lang="en-US" sz="2400" dirty="0">
              <a:solidFill>
                <a:schemeClr val="accent1">
                  <a:lumMod val="50000"/>
                </a:schemeClr>
              </a:solidFill>
              <a:latin typeface="Eras Bold ITC" pitchFamily="34" charset="0"/>
            </a:endParaRPr>
          </a:p>
          <a:p>
            <a:endParaRPr lang="en-US" sz="1000" dirty="0" smtClean="0">
              <a:solidFill>
                <a:schemeClr val="accent1">
                  <a:lumMod val="50000"/>
                </a:schemeClr>
              </a:solidFill>
              <a:latin typeface="Eras Bold ITC" pitchFamily="34" charset="0"/>
            </a:endParaRPr>
          </a:p>
          <a:p>
            <a:pPr>
              <a:buFont typeface="Arial" pitchFamily="34" charset="0"/>
              <a:buChar char="•"/>
            </a:pPr>
            <a:endParaRPr lang="en-US" u="sng" dirty="0" smtClean="0">
              <a:solidFill>
                <a:schemeClr val="accent1">
                  <a:lumMod val="50000"/>
                </a:schemeClr>
              </a:solidFill>
              <a:latin typeface="Eras Bold ITC" pitchFamily="34" charset="0"/>
            </a:endParaRPr>
          </a:p>
          <a:p>
            <a:pPr fontAlgn="base"/>
            <a:endParaRPr lang="en-US" dirty="0"/>
          </a:p>
          <a:p>
            <a:r>
              <a:rPr lang="en-US" sz="1000" dirty="0" smtClean="0"/>
              <a:t/>
            </a:r>
            <a:br>
              <a:rPr lang="en-US" sz="1000" dirty="0" smtClean="0"/>
            </a:br>
            <a:endParaRPr lang="en-US" sz="1000" dirty="0"/>
          </a:p>
          <a:p>
            <a:endParaRPr lang="en-US" dirty="0"/>
          </a:p>
        </p:txBody>
      </p:sp>
      <p:pic>
        <p:nvPicPr>
          <p:cNvPr id="4100" name="Picture 4"/>
          <p:cNvPicPr>
            <a:picLocks noChangeAspect="1" noChangeArrowheads="1"/>
          </p:cNvPicPr>
          <p:nvPr/>
        </p:nvPicPr>
        <p:blipFill>
          <a:blip r:embed="rId4" cstate="print"/>
          <a:srcRect/>
          <a:stretch>
            <a:fillRect/>
          </a:stretch>
        </p:blipFill>
        <p:spPr bwMode="auto">
          <a:xfrm>
            <a:off x="228600" y="6305179"/>
            <a:ext cx="762000" cy="390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uper Mario Bros. Background by Hyp64"/>
          <p:cNvPicPr>
            <a:picLocks noChangeAspect="1" noChangeArrowheads="1"/>
          </p:cNvPicPr>
          <p:nvPr/>
        </p:nvPicPr>
        <p:blipFill>
          <a:blip r:embed="rId3" cstate="print">
            <a:lum bright="50000" contrast="-70000"/>
          </a:blip>
          <a:stretch>
            <a:fillRect/>
          </a:stretch>
        </p:blipFill>
        <p:spPr bwMode="auto">
          <a:xfrm>
            <a:off x="0" y="0"/>
            <a:ext cx="9144000" cy="6857999"/>
          </a:xfrm>
          <a:prstGeom prst="rect">
            <a:avLst/>
          </a:prstGeom>
          <a:noFill/>
          <a:ln>
            <a:noFill/>
          </a:ln>
        </p:spPr>
      </p:pic>
      <p:sp>
        <p:nvSpPr>
          <p:cNvPr id="2" name="Title 1"/>
          <p:cNvSpPr>
            <a:spLocks noGrp="1"/>
          </p:cNvSpPr>
          <p:nvPr>
            <p:ph type="ctrTitle"/>
          </p:nvPr>
        </p:nvSpPr>
        <p:spPr>
          <a:xfrm>
            <a:off x="381000" y="1"/>
            <a:ext cx="8382000" cy="609599"/>
          </a:xfrm>
        </p:spPr>
        <p:txBody>
          <a:bodyPr>
            <a:normAutofit/>
          </a:bodyPr>
          <a:lstStyle/>
          <a:p>
            <a:r>
              <a:rPr lang="en-US" sz="1600" dirty="0" smtClean="0">
                <a:solidFill>
                  <a:schemeClr val="accent1">
                    <a:lumMod val="50000"/>
                  </a:schemeClr>
                </a:solidFill>
                <a:latin typeface="Eras Bold ITC" pitchFamily="34" charset="0"/>
              </a:rPr>
              <a:t>Play Your GAMES: Generating Academic Meaning from Entertainment Systems.</a:t>
            </a:r>
            <a:endParaRPr lang="en-US" sz="1600" dirty="0">
              <a:solidFill>
                <a:schemeClr val="accent1">
                  <a:lumMod val="50000"/>
                </a:schemeClr>
              </a:solidFill>
              <a:latin typeface="Eras Bold ITC" pitchFamily="34" charset="0"/>
            </a:endParaRPr>
          </a:p>
        </p:txBody>
      </p:sp>
      <p:sp>
        <p:nvSpPr>
          <p:cNvPr id="3" name="Subtitle 2"/>
          <p:cNvSpPr>
            <a:spLocks noGrp="1"/>
          </p:cNvSpPr>
          <p:nvPr>
            <p:ph type="subTitle" idx="1"/>
          </p:nvPr>
        </p:nvSpPr>
        <p:spPr>
          <a:xfrm>
            <a:off x="7239000" y="6477000"/>
            <a:ext cx="1905000" cy="381000"/>
          </a:xfrm>
        </p:spPr>
        <p:txBody>
          <a:bodyPr>
            <a:normAutofit/>
          </a:bodyPr>
          <a:lstStyle/>
          <a:p>
            <a:r>
              <a:rPr lang="en-US" sz="1600" dirty="0" smtClean="0">
                <a:solidFill>
                  <a:schemeClr val="accent1">
                    <a:lumMod val="50000"/>
                  </a:schemeClr>
                </a:solidFill>
                <a:latin typeface="Eras Bold ITC" pitchFamily="34" charset="0"/>
              </a:rPr>
              <a:t>Tim </a:t>
            </a:r>
            <a:r>
              <a:rPr lang="en-US" sz="1600" dirty="0" err="1" smtClean="0">
                <a:solidFill>
                  <a:schemeClr val="accent1">
                    <a:lumMod val="50000"/>
                  </a:schemeClr>
                </a:solidFill>
                <a:latin typeface="Eras Bold ITC" pitchFamily="34" charset="0"/>
              </a:rPr>
              <a:t>Kubinak</a:t>
            </a:r>
            <a:r>
              <a:rPr lang="en-US" sz="1600" dirty="0" smtClean="0">
                <a:solidFill>
                  <a:schemeClr val="accent1">
                    <a:lumMod val="50000"/>
                  </a:schemeClr>
                </a:solidFill>
                <a:latin typeface="Eras Bold ITC" pitchFamily="34" charset="0"/>
              </a:rPr>
              <a:t> </a:t>
            </a:r>
          </a:p>
        </p:txBody>
      </p:sp>
      <p:sp>
        <p:nvSpPr>
          <p:cNvPr id="5" name="TextBox 4"/>
          <p:cNvSpPr txBox="1"/>
          <p:nvPr/>
        </p:nvSpPr>
        <p:spPr>
          <a:xfrm>
            <a:off x="533400" y="762000"/>
            <a:ext cx="8001000" cy="584775"/>
          </a:xfrm>
          <a:prstGeom prst="rect">
            <a:avLst/>
          </a:prstGeom>
          <a:noFill/>
        </p:spPr>
        <p:txBody>
          <a:bodyPr wrap="square" rtlCol="0">
            <a:spAutoFit/>
          </a:bodyPr>
          <a:lstStyle/>
          <a:p>
            <a:r>
              <a:rPr lang="en-US" sz="3200" dirty="0" smtClean="0">
                <a:solidFill>
                  <a:schemeClr val="accent1">
                    <a:lumMod val="50000"/>
                  </a:schemeClr>
                </a:solidFill>
                <a:latin typeface="Eras Bold ITC" pitchFamily="34" charset="0"/>
              </a:rPr>
              <a:t>Efficacy/QA</a:t>
            </a:r>
            <a:endParaRPr lang="en-US" sz="3200" dirty="0">
              <a:solidFill>
                <a:schemeClr val="accent1">
                  <a:lumMod val="50000"/>
                </a:schemeClr>
              </a:solidFill>
              <a:latin typeface="Eras Bold ITC" pitchFamily="34" charset="0"/>
            </a:endParaRPr>
          </a:p>
        </p:txBody>
      </p:sp>
      <p:sp>
        <p:nvSpPr>
          <p:cNvPr id="6" name="TextBox 5"/>
          <p:cNvSpPr txBox="1"/>
          <p:nvPr/>
        </p:nvSpPr>
        <p:spPr>
          <a:xfrm>
            <a:off x="533400" y="1371600"/>
            <a:ext cx="8077200" cy="2877711"/>
          </a:xfrm>
          <a:prstGeom prst="rect">
            <a:avLst/>
          </a:prstGeom>
          <a:noFill/>
        </p:spPr>
        <p:txBody>
          <a:bodyPr wrap="square" rtlCol="0">
            <a:spAutoFit/>
          </a:bodyPr>
          <a:lstStyle/>
          <a:p>
            <a:r>
              <a:rPr lang="en-US" sz="2400" u="sng" dirty="0" smtClean="0">
                <a:solidFill>
                  <a:schemeClr val="accent1">
                    <a:lumMod val="50000"/>
                  </a:schemeClr>
                </a:solidFill>
                <a:latin typeface="Eras Bold ITC" pitchFamily="34" charset="0"/>
              </a:rPr>
              <a:t>Standardized Test Data Comparisons:</a:t>
            </a:r>
          </a:p>
          <a:p>
            <a:r>
              <a:rPr lang="en-US" dirty="0" smtClean="0">
                <a:solidFill>
                  <a:schemeClr val="accent1">
                    <a:lumMod val="50000"/>
                  </a:schemeClr>
                </a:solidFill>
                <a:latin typeface="Eras Bold ITC" pitchFamily="34" charset="0"/>
              </a:rPr>
              <a:t/>
            </a:r>
            <a:br>
              <a:rPr lang="en-US" dirty="0" smtClean="0">
                <a:solidFill>
                  <a:schemeClr val="accent1">
                    <a:lumMod val="50000"/>
                  </a:schemeClr>
                </a:solidFill>
                <a:latin typeface="Eras Bold ITC" pitchFamily="34" charset="0"/>
              </a:rPr>
            </a:br>
            <a:r>
              <a:rPr lang="en-US" dirty="0" smtClean="0">
                <a:solidFill>
                  <a:schemeClr val="accent1">
                    <a:lumMod val="50000"/>
                  </a:schemeClr>
                </a:solidFill>
                <a:latin typeface="Eras Bold ITC" pitchFamily="34" charset="0"/>
              </a:rPr>
              <a:t>Measures of Academic Progress® </a:t>
            </a:r>
            <a:r>
              <a:rPr lang="en-US" b="1" dirty="0" smtClean="0">
                <a:solidFill>
                  <a:schemeClr val="accent1">
                    <a:lumMod val="50000"/>
                  </a:schemeClr>
                </a:solidFill>
                <a:latin typeface="Eras Bold ITC" pitchFamily="34" charset="0"/>
              </a:rPr>
              <a:t>(MAP®) </a:t>
            </a:r>
            <a:r>
              <a:rPr lang="en-US" dirty="0" smtClean="0">
                <a:solidFill>
                  <a:schemeClr val="accent1">
                    <a:lumMod val="50000"/>
                  </a:schemeClr>
                </a:solidFill>
                <a:latin typeface="Eras Bold ITC" pitchFamily="34" charset="0"/>
              </a:rPr>
              <a:t>Test-  RIT scores assigned to measure growth, create progress goals </a:t>
            </a:r>
            <a:br>
              <a:rPr lang="en-US" dirty="0" smtClean="0">
                <a:solidFill>
                  <a:schemeClr val="accent1">
                    <a:lumMod val="50000"/>
                  </a:schemeClr>
                </a:solidFill>
                <a:latin typeface="Eras Bold ITC" pitchFamily="34" charset="0"/>
              </a:rPr>
            </a:br>
            <a:r>
              <a:rPr lang="en-US" dirty="0" smtClean="0">
                <a:solidFill>
                  <a:schemeClr val="accent1">
                    <a:lumMod val="50000"/>
                  </a:schemeClr>
                </a:solidFill>
                <a:latin typeface="Eras Bold ITC" pitchFamily="34" charset="0"/>
              </a:rPr>
              <a:t>(more info on RIT: </a:t>
            </a:r>
            <a:r>
              <a:rPr lang="en-US" sz="1000" dirty="0" smtClean="0">
                <a:solidFill>
                  <a:schemeClr val="accent1">
                    <a:lumMod val="50000"/>
                  </a:schemeClr>
                </a:solidFill>
                <a:latin typeface="Eras Bold ITC" pitchFamily="34" charset="0"/>
                <a:hlinkClick r:id="rId4"/>
              </a:rPr>
              <a:t>http://bit.ly/Ni7s7A</a:t>
            </a:r>
            <a:r>
              <a:rPr lang="en-US" dirty="0" smtClean="0">
                <a:solidFill>
                  <a:schemeClr val="accent1">
                    <a:lumMod val="50000"/>
                  </a:schemeClr>
                </a:solidFill>
                <a:latin typeface="Eras Bold ITC" pitchFamily="34" charset="0"/>
              </a:rPr>
              <a:t>) </a:t>
            </a:r>
          </a:p>
          <a:p>
            <a:r>
              <a:rPr lang="en-US" sz="1100" dirty="0" smtClean="0">
                <a:solidFill>
                  <a:schemeClr val="accent1">
                    <a:lumMod val="50000"/>
                  </a:schemeClr>
                </a:solidFill>
                <a:latin typeface="Eras Bold ITC" pitchFamily="34" charset="0"/>
              </a:rPr>
              <a:t>Fall, Winter Test Administrations (next test: May 2014)</a:t>
            </a:r>
          </a:p>
          <a:p>
            <a:pPr>
              <a:buFont typeface="Arial" pitchFamily="34" charset="0"/>
              <a:buChar char="•"/>
            </a:pPr>
            <a:endParaRPr lang="en-US" u="sng" dirty="0" smtClean="0">
              <a:solidFill>
                <a:schemeClr val="accent1">
                  <a:lumMod val="50000"/>
                </a:schemeClr>
              </a:solidFill>
              <a:latin typeface="Eras Bold ITC" pitchFamily="34" charset="0"/>
            </a:endParaRPr>
          </a:p>
          <a:p>
            <a:pPr fontAlgn="base"/>
            <a:endParaRPr lang="en-US" dirty="0"/>
          </a:p>
          <a:p>
            <a:r>
              <a:rPr lang="en-US" sz="1000" dirty="0" smtClean="0"/>
              <a:t/>
            </a:r>
            <a:br>
              <a:rPr lang="en-US" sz="1000" dirty="0" smtClean="0"/>
            </a:br>
            <a:endParaRPr lang="en-US" sz="1000" dirty="0"/>
          </a:p>
          <a:p>
            <a:endParaRPr lang="en-US" dirty="0"/>
          </a:p>
        </p:txBody>
      </p:sp>
      <p:pic>
        <p:nvPicPr>
          <p:cNvPr id="9" name="Picture 4"/>
          <p:cNvPicPr>
            <a:picLocks noChangeAspect="1" noChangeArrowheads="1"/>
          </p:cNvPicPr>
          <p:nvPr/>
        </p:nvPicPr>
        <p:blipFill>
          <a:blip r:embed="rId5" cstate="print"/>
          <a:srcRect/>
          <a:stretch>
            <a:fillRect/>
          </a:stretch>
        </p:blipFill>
        <p:spPr bwMode="auto">
          <a:xfrm>
            <a:off x="152400" y="6324600"/>
            <a:ext cx="762000" cy="390896"/>
          </a:xfrm>
          <a:prstGeom prst="rect">
            <a:avLst/>
          </a:prstGeom>
          <a:noFill/>
          <a:ln w="9525">
            <a:noFill/>
            <a:miter lim="800000"/>
            <a:headEnd/>
            <a:tailEnd/>
          </a:ln>
        </p:spPr>
      </p:pic>
      <p:graphicFrame>
        <p:nvGraphicFramePr>
          <p:cNvPr id="10" name="Table 9"/>
          <p:cNvGraphicFramePr>
            <a:graphicFrameLocks noGrp="1"/>
          </p:cNvGraphicFramePr>
          <p:nvPr/>
        </p:nvGraphicFramePr>
        <p:xfrm>
          <a:off x="3200400" y="5486400"/>
          <a:ext cx="3352801" cy="259080"/>
        </p:xfrm>
        <a:graphic>
          <a:graphicData uri="http://schemas.openxmlformats.org/drawingml/2006/table">
            <a:tbl>
              <a:tblPr firstRow="1" bandRow="1">
                <a:tableStyleId>{2D5ABB26-0587-4C30-8999-92F81FD0307C}</a:tableStyleId>
              </a:tblPr>
              <a:tblGrid>
                <a:gridCol w="623777"/>
                <a:gridCol w="701749"/>
                <a:gridCol w="701749"/>
                <a:gridCol w="701749"/>
                <a:gridCol w="623777"/>
              </a:tblGrid>
              <a:tr h="228600">
                <a:tc>
                  <a:txBody>
                    <a:bodyPr/>
                    <a:lstStyle/>
                    <a:p>
                      <a:pPr algn="ctr"/>
                      <a:r>
                        <a:rPr lang="en-US" sz="1100" b="1" dirty="0" smtClean="0"/>
                        <a:t>Low</a:t>
                      </a:r>
                      <a:endParaRPr lang="en-US" sz="1100" b="1" dirty="0"/>
                    </a:p>
                  </a:txBody>
                  <a:tcPr>
                    <a:solidFill>
                      <a:schemeClr val="bg1"/>
                    </a:solidFill>
                  </a:tcPr>
                </a:tc>
                <a:tc>
                  <a:txBody>
                    <a:bodyPr/>
                    <a:lstStyle/>
                    <a:p>
                      <a:pPr algn="ctr"/>
                      <a:r>
                        <a:rPr lang="en-US" sz="1100" b="1" dirty="0" smtClean="0"/>
                        <a:t>Low </a:t>
                      </a:r>
                      <a:r>
                        <a:rPr lang="en-US" sz="1100" b="1" dirty="0" err="1" smtClean="0"/>
                        <a:t>Avg</a:t>
                      </a:r>
                      <a:endParaRPr lang="en-US" sz="1100" b="1" dirty="0"/>
                    </a:p>
                  </a:txBody>
                  <a:tcPr>
                    <a:solidFill>
                      <a:schemeClr val="bg1"/>
                    </a:solidFill>
                  </a:tcPr>
                </a:tc>
                <a:tc>
                  <a:txBody>
                    <a:bodyPr/>
                    <a:lstStyle/>
                    <a:p>
                      <a:pPr algn="ctr"/>
                      <a:r>
                        <a:rPr lang="en-US" sz="1100" b="1" dirty="0" err="1" smtClean="0"/>
                        <a:t>Avg</a:t>
                      </a:r>
                      <a:endParaRPr lang="en-US" sz="1100" b="1" dirty="0"/>
                    </a:p>
                  </a:txBody>
                  <a:tcPr>
                    <a:solidFill>
                      <a:schemeClr val="bg1"/>
                    </a:solidFill>
                  </a:tcPr>
                </a:tc>
                <a:tc>
                  <a:txBody>
                    <a:bodyPr/>
                    <a:lstStyle/>
                    <a:p>
                      <a:pPr algn="ctr"/>
                      <a:r>
                        <a:rPr lang="en-US" sz="1050" b="1" dirty="0" smtClean="0"/>
                        <a:t>High </a:t>
                      </a:r>
                      <a:r>
                        <a:rPr lang="en-US" sz="1050" b="1" dirty="0" err="1" smtClean="0"/>
                        <a:t>Avg</a:t>
                      </a:r>
                      <a:endParaRPr lang="en-US" sz="1050" b="1" dirty="0"/>
                    </a:p>
                  </a:txBody>
                  <a:tcPr>
                    <a:solidFill>
                      <a:schemeClr val="bg1"/>
                    </a:solidFill>
                  </a:tcPr>
                </a:tc>
                <a:tc>
                  <a:txBody>
                    <a:bodyPr/>
                    <a:lstStyle/>
                    <a:p>
                      <a:pPr algn="ctr"/>
                      <a:r>
                        <a:rPr lang="en-US" sz="1100" b="1" dirty="0" smtClean="0"/>
                        <a:t>High</a:t>
                      </a:r>
                      <a:endParaRPr lang="en-US" sz="1100" b="1" dirty="0"/>
                    </a:p>
                  </a:txBody>
                  <a:tcPr>
                    <a:solidFill>
                      <a:schemeClr val="bg1"/>
                    </a:solidFill>
                  </a:tcPr>
                </a:tc>
              </a:tr>
            </a:tbl>
          </a:graphicData>
        </a:graphic>
      </p:graphicFrame>
      <p:pic>
        <p:nvPicPr>
          <p:cNvPr id="4" name="Picture 2"/>
          <p:cNvPicPr>
            <a:picLocks noChangeAspect="1" noChangeArrowheads="1"/>
          </p:cNvPicPr>
          <p:nvPr/>
        </p:nvPicPr>
        <p:blipFill>
          <a:blip r:embed="rId6" cstate="print"/>
          <a:srcRect/>
          <a:stretch>
            <a:fillRect/>
          </a:stretch>
        </p:blipFill>
        <p:spPr bwMode="auto">
          <a:xfrm>
            <a:off x="685800" y="3200400"/>
            <a:ext cx="5867400" cy="2293007"/>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6934200" y="3657600"/>
            <a:ext cx="1600200" cy="1181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500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1+#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14881</TotalTime>
  <Words>863</Words>
  <Application>Microsoft Office PowerPoint</Application>
  <PresentationFormat>On-screen Show (4:3)</PresentationFormat>
  <Paragraphs>190</Paragraphs>
  <Slides>17</Slides>
  <Notes>2</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lpstr>Play Your GAMES: Generating Academic Meaning from Entertainment Systems.</vt:lpstr>
    </vt:vector>
  </TitlesOfParts>
  <Company>Suffolk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 Your GAMES: Generating Academic Meaning from Entertainment Systems.</dc:title>
  <dc:creator>Windows User</dc:creator>
  <cp:lastModifiedBy>Windows User</cp:lastModifiedBy>
  <cp:revision>688</cp:revision>
  <dcterms:created xsi:type="dcterms:W3CDTF">2014-02-14T16:08:50Z</dcterms:created>
  <dcterms:modified xsi:type="dcterms:W3CDTF">2014-03-14T20:04:11Z</dcterms:modified>
</cp:coreProperties>
</file>